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ags/tag1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4"/>
    <p:sldMasterId id="2147483827" r:id="rId5"/>
    <p:sldMasterId id="2147483960" r:id="rId6"/>
  </p:sldMasterIdLst>
  <p:notesMasterIdLst>
    <p:notesMasterId r:id="rId24"/>
  </p:notesMasterIdLst>
  <p:sldIdLst>
    <p:sldId id="2147482555" r:id="rId7"/>
    <p:sldId id="2147482552" r:id="rId8"/>
    <p:sldId id="2147482557" r:id="rId9"/>
    <p:sldId id="2147482558" r:id="rId10"/>
    <p:sldId id="2147482545" r:id="rId11"/>
    <p:sldId id="2147482565" r:id="rId12"/>
    <p:sldId id="2147482561" r:id="rId13"/>
    <p:sldId id="2147482554" r:id="rId14"/>
    <p:sldId id="2147482568" r:id="rId15"/>
    <p:sldId id="2147482572" r:id="rId16"/>
    <p:sldId id="2147482566" r:id="rId17"/>
    <p:sldId id="2147482563" r:id="rId18"/>
    <p:sldId id="2147482564" r:id="rId19"/>
    <p:sldId id="2147482570" r:id="rId20"/>
    <p:sldId id="2147482524" r:id="rId21"/>
    <p:sldId id="2147482573" r:id="rId22"/>
    <p:sldId id="21474825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58500-C9E1-05C5-F890-CEDDD11613C3}" v="204" dt="2025-06-10T21:59:37.976"/>
    <p1510:client id="{4E29CDFA-6DE4-450C-8387-6E6BB43E82C4}" v="532" dt="2025-06-10T21:58:45.165"/>
    <p1510:client id="{697B9FEF-AFA4-1401-F5EB-511209D5C01E}" v="111" dt="2025-06-10T21:59:34.885"/>
    <p1510:client id="{A97F4AB0-C1DC-B0CD-B037-DE630BFA941A}" v="407" dt="2025-06-10T21:37:33.025"/>
    <p1510:client id="{F6E62D7F-5136-4A48-BD32-97A99C3F8B05}" v="121" dt="2025-06-10T21:57:40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AC44F-9598-401A-9FC9-4EA2DEA4DE2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04CAB-A26C-441E-8390-B8E08F234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8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04CAB-A26C-441E-8390-B8E08F234A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6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04CAB-A26C-441E-8390-B8E08F234A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7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62D52-6124-804D-AA5C-F2E155B9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B8EFB-4DA6-36BB-584C-869D9D228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B3AB1-AFBA-8ABD-7005-C36F4CDAC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513C3-CCDF-937F-82C3-F809C7CA6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04CAB-A26C-441E-8390-B8E08F234A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9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600379" y="2407182"/>
            <a:ext cx="8991244" cy="204363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COVERS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3891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5BB7E5-8898-219C-6F77-2B72629E286E}"/>
              </a:ext>
            </a:extLst>
          </p:cNvPr>
          <p:cNvSpPr/>
          <p:nvPr userDrawn="1"/>
        </p:nvSpPr>
        <p:spPr>
          <a:xfrm>
            <a:off x="0" y="0"/>
            <a:ext cx="12192000" cy="286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962180"/>
            <a:ext cx="9284208" cy="886397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08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5BB7E5-8898-219C-6F77-2B72629E286E}"/>
              </a:ext>
            </a:extLst>
          </p:cNvPr>
          <p:cNvSpPr/>
          <p:nvPr userDrawn="1"/>
        </p:nvSpPr>
        <p:spPr>
          <a:xfrm>
            <a:off x="0" y="3425952"/>
            <a:ext cx="12192000" cy="3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4455188"/>
            <a:ext cx="9284208" cy="886397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07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88952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 userDrawn="1"/>
        </p:nvSpPr>
        <p:spPr>
          <a:xfrm rot="16200000">
            <a:off x="12208180" y="2015939"/>
            <a:ext cx="11205" cy="11205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0FEF8-3A34-CD8C-A6FB-CE13CAA3B7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55191" y="-778808"/>
            <a:ext cx="6858000" cy="8415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822960" y="1053405"/>
            <a:ext cx="7152640" cy="1107996"/>
          </a:xfrm>
        </p:spPr>
        <p:txBody>
          <a:bodyPr wrap="square" anchor="ctr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divider title</a:t>
            </a:r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82FF47A8-7CF0-F27D-023E-57FE9B7138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11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2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88952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 userDrawn="1"/>
        </p:nvSpPr>
        <p:spPr>
          <a:xfrm rot="16200000">
            <a:off x="12208180" y="2015939"/>
            <a:ext cx="11205" cy="11205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5A0F4-9AAB-4DDF-CF55-9A7C1A97CF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55190" y="-778808"/>
            <a:ext cx="6858000" cy="8415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822960" y="1053405"/>
            <a:ext cx="7152640" cy="1107996"/>
          </a:xfrm>
        </p:spPr>
        <p:txBody>
          <a:bodyPr wrap="square" anchor="ctr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divider title</a:t>
            </a:r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10928C0D-93E9-B015-DAA2-F15DE1B8A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40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3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88952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CFA061-257C-B680-CB8A-410FE77C6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55190" y="-778808"/>
            <a:ext cx="6858000" cy="8415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822960" y="1053405"/>
            <a:ext cx="7152640" cy="1107996"/>
          </a:xfrm>
        </p:spPr>
        <p:txBody>
          <a:bodyPr wrap="square" anchor="ctr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9CDEB77C-83A9-471E-0DD7-632772E1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72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head, sub head, footnote - 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47800"/>
            <a:ext cx="7518400" cy="42976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11277600" cy="163956"/>
          </a:xfrm>
        </p:spPr>
        <p:txBody>
          <a:bodyPr anchor="b">
            <a:spAutoFit/>
          </a:bodyPr>
          <a:lstStyle>
            <a:lvl1pPr marL="0" indent="0">
              <a:buNone/>
              <a:defRPr sz="105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22960"/>
            <a:ext cx="11277600" cy="28103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947090"/>
            <a:ext cx="7518400" cy="124906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5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AE93934B-F4CE-AD9A-35D6-CC331792B5C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22F7E-4713-F54B-0D06-50B8F508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00DDDC-1A7E-DB83-3DF7-C1422F00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BA0657-9DC2-4B9A-96F7-59E8C05D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86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03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447800"/>
            <a:ext cx="5212080" cy="281103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521208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22720" y="1447800"/>
            <a:ext cx="5183188" cy="281103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22720" y="1943099"/>
            <a:ext cx="5212080" cy="3840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6096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4th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864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864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4th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6008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6008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4th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414528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804672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373-B954-E6CF-C9C8-9AC20DDB24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05839" y="2936367"/>
            <a:ext cx="4023360" cy="997196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/>
              <a:t>Click to add title Arial 36pt bold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72F9C-09A7-DBD8-2D67-0D748097D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005839" y="4187952"/>
            <a:ext cx="4023360" cy="332399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BAD18-89D3-751D-5AD5-9D192969E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05840" y="5221923"/>
            <a:ext cx="4023360" cy="187359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date</a:t>
            </a:r>
          </a:p>
        </p:txBody>
      </p:sp>
      <p:pic>
        <p:nvPicPr>
          <p:cNvPr id="5" name="Cognizant Logo_rgb_rev_2023">
            <a:extLst>
              <a:ext uri="{FF2B5EF4-FFF2-40B4-BE49-F238E27FC236}">
                <a16:creationId xmlns:a16="http://schemas.microsoft.com/office/drawing/2014/main" id="{6D31EA89-5C1D-DE6B-0A5E-E426A85A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141" y="534665"/>
            <a:ext cx="1783080" cy="3129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D708-80D4-E81A-396C-38F535D61CA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602FB-08B6-9224-2ED9-82E1EB902A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8A7654-3A43-87A9-ABBA-350B88EB4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03245-CDE7-48AA-BD1B-F0D69355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9"/>
          <a:stretch/>
        </p:blipFill>
        <p:spPr>
          <a:xfrm>
            <a:off x="5221960" y="-2"/>
            <a:ext cx="697004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92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2400" y="144780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4780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452438" y="2847490"/>
            <a:ext cx="29718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3962400" y="2847490"/>
            <a:ext cx="77724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962400" y="293908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93908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452438" y="4338770"/>
            <a:ext cx="29718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3962400" y="4338770"/>
            <a:ext cx="77724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962400" y="4430359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430359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A3035-2EDB-6331-792C-C204BF38F6AC}"/>
              </a:ext>
            </a:extLst>
          </p:cNvPr>
          <p:cNvCxnSpPr>
            <a:cxnSpLocks/>
          </p:cNvCxnSpPr>
          <p:nvPr/>
        </p:nvCxnSpPr>
        <p:spPr>
          <a:xfrm>
            <a:off x="452438" y="1342781"/>
            <a:ext cx="29718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E72534-59BF-D450-E5D9-32D085C7E6D9}"/>
              </a:ext>
            </a:extLst>
          </p:cNvPr>
          <p:cNvCxnSpPr>
            <a:cxnSpLocks/>
          </p:cNvCxnSpPr>
          <p:nvPr/>
        </p:nvCxnSpPr>
        <p:spPr>
          <a:xfrm>
            <a:off x="3962400" y="1342781"/>
            <a:ext cx="77724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20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1444751"/>
            <a:ext cx="5212080" cy="4572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22720" y="1444750"/>
            <a:ext cx="5212080" cy="4571999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5F2F-71BE-F7DA-234E-403E9123E2E3}"/>
              </a:ext>
            </a:extLst>
          </p:cNvPr>
          <p:cNvCxnSpPr>
            <a:cxnSpLocks/>
          </p:cNvCxnSpPr>
          <p:nvPr/>
        </p:nvCxnSpPr>
        <p:spPr>
          <a:xfrm>
            <a:off x="6096000" y="1444750"/>
            <a:ext cx="0" cy="4571997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415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2918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447799"/>
            <a:ext cx="5638800" cy="466344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04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447799"/>
            <a:ext cx="56388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446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40" y="3429000"/>
            <a:ext cx="884936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840" y="1943100"/>
            <a:ext cx="8849360" cy="997196"/>
          </a:xfrm>
        </p:spPr>
        <p:txBody>
          <a:bodyPr anchor="b" anchorCtr="0"/>
          <a:lstStyle>
            <a:lvl1pPr algn="l" rtl="0" eaLnBrk="1" latinLnBrk="0" hangingPunct="1">
              <a:defRPr lang="en-US" sz="36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statement or quote </a:t>
            </a:r>
            <a:br>
              <a:rPr lang="en-US"/>
            </a:br>
            <a:r>
              <a:rPr lang="en-US"/>
              <a:t>in Arial 36pt bold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7F1F-725F-1A52-1D97-F08B00EAAD9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B4EFF-B670-387B-EBF2-318801CE65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4DEEBD-7FD8-B1BF-8875-FF2A60284D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93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42164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078468"/>
            <a:ext cx="3200400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457200"/>
            <a:ext cx="3200401" cy="171778"/>
          </a:xfr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51120" y="1447800"/>
            <a:ext cx="6583680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855200" y="457200"/>
            <a:ext cx="18796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Client logo</a:t>
            </a:r>
            <a:br>
              <a:rPr lang="en-US"/>
            </a:br>
            <a:r>
              <a:rPr lang="en-US"/>
              <a:t>(crop: fit to make sure </a:t>
            </a:r>
            <a:br>
              <a:rPr lang="en-US"/>
            </a:br>
            <a:r>
              <a:rPr lang="en-US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3909797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-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73A3D6-80E4-AC3E-7815-5FDC789342D0}"/>
              </a:ext>
            </a:extLst>
          </p:cNvPr>
          <p:cNvSpPr/>
          <p:nvPr userDrawn="1"/>
        </p:nvSpPr>
        <p:spPr>
          <a:xfrm>
            <a:off x="0" y="0"/>
            <a:ext cx="4216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1" y="1078468"/>
            <a:ext cx="3200400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457200" y="457200"/>
            <a:ext cx="3200401" cy="171778"/>
          </a:xfr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51120" y="1447800"/>
            <a:ext cx="6583680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855200" y="457200"/>
            <a:ext cx="18796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Client logo</a:t>
            </a:r>
            <a:br>
              <a:rPr lang="en-US"/>
            </a:br>
            <a:r>
              <a:rPr lang="en-US"/>
              <a:t>(crop: fit to make sure </a:t>
            </a:r>
            <a:br>
              <a:rPr lang="en-US"/>
            </a:br>
            <a:r>
              <a:rPr lang="en-US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686852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775811" y="1385364"/>
            <a:ext cx="10640378" cy="408727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DARK LAYOUTS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218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83D916-FBF7-8EA7-4311-2FD3E10E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9D40ACC-00F3-03AD-3DB1-6487497F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A0B9D4-7BD8-9FB8-A351-972423D1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4B5E7FE8-4FC7-F632-45F7-2C76947D7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per head, sub head, footnote - 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47800"/>
            <a:ext cx="7518400" cy="42976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11277600" cy="163956"/>
          </a:xfrm>
        </p:spPr>
        <p:txBody>
          <a:bodyPr anchor="b">
            <a:spAutoFit/>
          </a:bodyPr>
          <a:lstStyle>
            <a:lvl1pPr marL="0" indent="0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22960"/>
            <a:ext cx="11277600" cy="28103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947090"/>
            <a:ext cx="7518400" cy="124906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C70855FD-B5E6-9D52-1158-1AC41AE89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4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930402"/>
            <a:ext cx="4754880" cy="997196"/>
          </a:xfrm>
        </p:spPr>
        <p:txBody>
          <a:bodyPr anchor="ctr"/>
          <a:lstStyle>
            <a:lvl1pPr algn="l">
              <a:defRPr sz="3600"/>
            </a:lvl1pPr>
          </a:lstStyle>
          <a:p>
            <a:r>
              <a:rPr lang="en-US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914400"/>
            <a:ext cx="5635752" cy="5029200"/>
          </a:xfrm>
        </p:spPr>
        <p:txBody>
          <a:bodyPr anchor="ctr">
            <a:noAutofit/>
          </a:bodyPr>
          <a:lstStyle>
            <a:lvl1pPr marL="457200" indent="-457200">
              <a:spcBef>
                <a:spcPts val="900"/>
              </a:spcBef>
              <a:spcAft>
                <a:spcPts val="0"/>
              </a:spcAft>
              <a:buClrTx/>
              <a:buFont typeface="+mj-lt"/>
              <a:buAutoNum type="arabicPeriod"/>
              <a:defRPr sz="2000"/>
            </a:lvl1pPr>
            <a:lvl2pPr marL="73152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600"/>
            </a:lvl2pPr>
            <a:lvl3pPr marL="100584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400"/>
            </a:lvl3pPr>
            <a:lvl4pPr marL="1051560" indent="-228600">
              <a:spcBef>
                <a:spcPts val="900"/>
              </a:spcBef>
              <a:buFont typeface="+mj-lt"/>
              <a:buAutoNum type="arabicPeriod"/>
              <a:defRPr sz="1400"/>
            </a:lvl4pPr>
            <a:lvl5pPr marL="1325880" indent="-228600">
              <a:spcBef>
                <a:spcPts val="900"/>
              </a:spcBef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47B8F-702B-F8D2-3BCF-E1C9AEB8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295671-87C9-E086-9979-83CE71CF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F2403-9115-12D2-6006-6F820363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BFA7A6-B1A7-45E7-3AC5-3E0FB62C8ACD}"/>
              </a:ext>
            </a:extLst>
          </p:cNvPr>
          <p:cNvCxnSpPr>
            <a:cxnSpLocks/>
          </p:cNvCxnSpPr>
          <p:nvPr/>
        </p:nvCxnSpPr>
        <p:spPr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729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C004D1-9C96-9E3A-B3CF-E648F181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8F63855-627B-94BE-7770-B3F2F8F1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918DA7-E1E1-1CFE-6E02-09FE2AA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1865DD6A-9801-0CE0-F36F-8F4DEED91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61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7AA2A524-4E5C-74AD-0443-AB46C71C4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6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1447800"/>
            <a:ext cx="5212076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521208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22720" y="1447800"/>
            <a:ext cx="5183188" cy="281103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22720" y="1943099"/>
            <a:ext cx="521208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6096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334FC15F-1786-6400-264D-A7159F611C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7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864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864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6008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6008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414528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804672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8592F5B9-C752-62D6-B0CD-C43D66281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5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 horizontal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2400" y="144780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4780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452438" y="2847490"/>
            <a:ext cx="29718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3962400" y="2847490"/>
            <a:ext cx="77724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962400" y="293908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93908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452438" y="4338770"/>
            <a:ext cx="29718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3962400" y="4338770"/>
            <a:ext cx="77724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962400" y="4430359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430359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72C70445-48B0-9FD3-49CD-384BFCCB67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5947090"/>
            <a:ext cx="11277600" cy="124906"/>
          </a:xfrm>
        </p:spPr>
        <p:txBody>
          <a:bodyPr anchor="b">
            <a:sp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EE48CC-AC3C-AD12-0F6B-6F8CB2E6EC5E}"/>
              </a:ext>
            </a:extLst>
          </p:cNvPr>
          <p:cNvCxnSpPr>
            <a:cxnSpLocks/>
          </p:cNvCxnSpPr>
          <p:nvPr/>
        </p:nvCxnSpPr>
        <p:spPr>
          <a:xfrm>
            <a:off x="452438" y="1342781"/>
            <a:ext cx="29718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8B6686-C28E-A83C-319D-33930A551B41}"/>
              </a:ext>
            </a:extLst>
          </p:cNvPr>
          <p:cNvCxnSpPr>
            <a:cxnSpLocks/>
          </p:cNvCxnSpPr>
          <p:nvPr/>
        </p:nvCxnSpPr>
        <p:spPr>
          <a:xfrm>
            <a:off x="3962400" y="1342781"/>
            <a:ext cx="77724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gnizant Logo_rgb_rev_2023" descr="Cognizant logo reversed, SVG format">
            <a:extLst>
              <a:ext uri="{FF2B5EF4-FFF2-40B4-BE49-F238E27FC236}">
                <a16:creationId xmlns:a16="http://schemas.microsoft.com/office/drawing/2014/main" id="{D4ACD1F0-8E8A-D999-448D-69EC2CA71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0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1444751"/>
            <a:ext cx="5212080" cy="4572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22720" y="1444751"/>
            <a:ext cx="5212080" cy="4572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B872B-0E81-EACD-CA82-14E1DB182F48}"/>
              </a:ext>
            </a:extLst>
          </p:cNvPr>
          <p:cNvCxnSpPr>
            <a:cxnSpLocks/>
          </p:cNvCxnSpPr>
          <p:nvPr/>
        </p:nvCxnSpPr>
        <p:spPr>
          <a:xfrm>
            <a:off x="6096000" y="1444752"/>
            <a:ext cx="0" cy="4572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gnizant Logo_rgb_rev_2023" descr="Cognizant logo reversed, SVG format">
            <a:extLst>
              <a:ext uri="{FF2B5EF4-FFF2-40B4-BE49-F238E27FC236}">
                <a16:creationId xmlns:a16="http://schemas.microsoft.com/office/drawing/2014/main" id="{661D4851-B0FC-22C0-04E5-F8D6F1353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00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447799"/>
            <a:ext cx="5638800" cy="46634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13936513-25B9-77E6-D697-4AEDFDF086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0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447799"/>
            <a:ext cx="56388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78D5C41B-D50E-91C4-F030-96D6C873F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21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40" y="3429000"/>
            <a:ext cx="884936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840" y="1943100"/>
            <a:ext cx="8849360" cy="997196"/>
          </a:xfrm>
        </p:spPr>
        <p:txBody>
          <a:bodyPr anchor="b" anchorCtr="0"/>
          <a:lstStyle>
            <a:lvl1pPr algn="l" rtl="0" eaLnBrk="1" latinLnBrk="0" hangingPunct="1">
              <a:defRPr lang="en-US" sz="36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statement or quote </a:t>
            </a:r>
            <a:br>
              <a:rPr lang="en-US"/>
            </a:br>
            <a:r>
              <a:rPr lang="en-US"/>
              <a:t>in Arial 36pt bold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6D064D0-10B1-84E9-43BC-A587DFCF2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39" y="6400800"/>
            <a:ext cx="2669573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7F07D9-AB26-FAA7-F6B2-13FC833B91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C309E80B-CEA5-429E-1D0A-84FBC0B0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0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RY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128298" y="2407183"/>
            <a:ext cx="9935412" cy="204363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IMAGERY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50796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1" y="2930402"/>
            <a:ext cx="4754880" cy="997196"/>
          </a:xfrm>
        </p:spPr>
        <p:txBody>
          <a:bodyPr anchor="ctr"/>
          <a:lstStyle>
            <a:lvl1pPr algn="l">
              <a:defRPr sz="3600"/>
            </a:lvl1pPr>
          </a:lstStyle>
          <a:p>
            <a:r>
              <a:rPr lang="en-US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6096000" y="914400"/>
            <a:ext cx="5635752" cy="5029200"/>
          </a:xfrm>
        </p:spPr>
        <p:txBody>
          <a:bodyPr anchor="ctr">
            <a:noAutofit/>
          </a:bodyPr>
          <a:lstStyle>
            <a:lvl1pPr marL="457200" indent="-457200">
              <a:spcBef>
                <a:spcPts val="900"/>
              </a:spcBef>
              <a:spcAft>
                <a:spcPts val="0"/>
              </a:spcAft>
              <a:buClrTx/>
              <a:buFont typeface="+mj-lt"/>
              <a:buAutoNum type="arabicPeriod"/>
              <a:defRPr sz="2000"/>
            </a:lvl1pPr>
            <a:lvl2pPr marL="73152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600"/>
            </a:lvl2pPr>
            <a:lvl3pPr marL="100584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400"/>
            </a:lvl3pPr>
            <a:lvl4pPr marL="1051560" indent="-228600">
              <a:spcBef>
                <a:spcPts val="900"/>
              </a:spcBef>
              <a:buFont typeface="+mj-lt"/>
              <a:buAutoNum type="arabicPeriod"/>
              <a:defRPr sz="1400"/>
            </a:lvl4pPr>
            <a:lvl5pPr marL="1325880" indent="-228600">
              <a:spcBef>
                <a:spcPts val="900"/>
              </a:spcBef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 bwMode="white"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21A195-6B8B-725F-D366-5DEA3DB9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26A62E-F7DF-7CEE-ED9A-0CD867A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014AE8-178B-A9BA-EAEA-F7363ADD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972682-3F2E-080B-6434-DA84A8F99BEB}"/>
              </a:ext>
            </a:extLst>
          </p:cNvPr>
          <p:cNvCxnSpPr>
            <a:cxnSpLocks/>
          </p:cNvCxnSpPr>
          <p:nvPr/>
        </p:nvCxnSpPr>
        <p:spPr bwMode="white"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gnizant Logo_rgb_rev_2023" descr="Cognizant logo reversed, SVG format">
            <a:extLst>
              <a:ext uri="{FF2B5EF4-FFF2-40B4-BE49-F238E27FC236}">
                <a16:creationId xmlns:a16="http://schemas.microsoft.com/office/drawing/2014/main" id="{EC1DBD74-512D-7084-97CF-8AB4F27F9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4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8C8F82A-3BDD-4832-FBE3-E4EA9DC8D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7DBAB-080F-4B67-994D-0695A8EEE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B887B-6507-E9E7-6352-B825F1F0F5F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E64F9-7C61-C44F-A370-C65AE10819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E8873-455E-923B-1219-1607269A28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660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full ble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E4608A-2C9D-8AC0-0EE2-0A3DE403F9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BDCDEC-14FD-8C34-93CD-BF169FDDE9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28EDA-797C-145E-CD31-0E63FC891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</p:spTree>
    <p:extLst>
      <p:ext uri="{BB962C8B-B14F-4D97-AF65-F5344CB8AC3E}">
        <p14:creationId xmlns:p14="http://schemas.microsoft.com/office/powerpoint/2010/main" val="16757171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0" y="1524003"/>
            <a:ext cx="4652128" cy="4191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4652347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40" y="6400800"/>
            <a:ext cx="2622072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0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0" y="1524003"/>
            <a:ext cx="4652128" cy="4191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4652347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705199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46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905780"/>
            <a:ext cx="4652347" cy="1046440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big statement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40" y="6400800"/>
            <a:ext cx="2687386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50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853458"/>
            <a:ext cx="4652347" cy="1151084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big statement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705199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23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521208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095999" y="457200"/>
            <a:ext cx="5213169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663635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6096112" y="1000124"/>
            <a:ext cx="5212079" cy="24981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white">
          <a:xfrm>
            <a:off x="6096112" y="1645920"/>
            <a:ext cx="5212079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2B4BD740-217D-D8B8-0418-4E6D15506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2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521208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57200"/>
            <a:ext cx="5213169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598321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112" y="1000124"/>
            <a:ext cx="5212079" cy="24981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112" y="1645920"/>
            <a:ext cx="5212079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0904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INT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010479" y="1385366"/>
            <a:ext cx="10171054" cy="408727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PRINT</a:t>
            </a:r>
            <a:b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LAYOUTS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58194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7C8D286-D420-EE2D-6164-1E5FF70C42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447800"/>
            <a:ext cx="112776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000" b="0" cap="none" spc="0" baseline="0">
                <a:solidFill>
                  <a:schemeClr val="tx2"/>
                </a:solidFill>
                <a:latin typeface="+mn-lt"/>
              </a:defRPr>
            </a:lvl1pPr>
            <a:lvl2pPr marL="234950" indent="-112713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900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 b="1" cap="none" spc="0" baseline="0">
                <a:solidFill>
                  <a:schemeClr val="accent2"/>
                </a:solidFill>
                <a:latin typeface="+mn-lt"/>
              </a:defRPr>
            </a:lvl3pPr>
            <a:lvl4pPr marL="458788" indent="-109538">
              <a:lnSpc>
                <a:spcPct val="11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800">
                <a:solidFill>
                  <a:schemeClr val="tx2"/>
                </a:solidFill>
                <a:latin typeface="+mn-lt"/>
              </a:defRPr>
            </a:lvl4pPr>
            <a:lvl5pPr marL="688975" indent="-109538">
              <a:lnSpc>
                <a:spcPct val="12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Avoid bullets as a general rule</a:t>
            </a:r>
          </a:p>
          <a:p>
            <a:pPr lvl="1"/>
            <a:r>
              <a:rPr lang="en-US"/>
              <a:t>Second level (bullets)</a:t>
            </a:r>
          </a:p>
          <a:p>
            <a:pPr lvl="2"/>
            <a:r>
              <a:rPr lang="en-US"/>
              <a:t>Third level (subhead)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78C47A-CC18-2B7E-01BA-B71033C96E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40" y="6400800"/>
            <a:ext cx="2859578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B43DAB-918E-9FD2-A5E8-F9530136A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92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840" y="2563670"/>
            <a:ext cx="6969760" cy="1477328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thank you Arial 60pt bold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39" y="4187952"/>
            <a:ext cx="6969759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r>
              <a:rPr lang="en-US"/>
              <a:t>Presenter’s name will go here</a:t>
            </a:r>
            <a:br>
              <a:rPr lang="en-US"/>
            </a:br>
            <a:r>
              <a:rPr lang="en-US"/>
              <a:t>Contact information will go here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933CBE7C-62A0-B842-444A-9CB149FE4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141" y="536757"/>
            <a:ext cx="1771158" cy="31089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AB218E-6446-9119-F020-EA0226D5EA0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69099E-58E8-F0C3-D6AC-8BF8CA47CA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7F51C3-FF3D-0A66-9CCC-77DE445C7F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5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FB2AB4E-99EA-866B-42DB-AA6B0640E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447800"/>
            <a:ext cx="75184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000" b="0" cap="none" spc="0" baseline="0">
                <a:solidFill>
                  <a:schemeClr val="tx2"/>
                </a:solidFill>
                <a:latin typeface="+mn-lt"/>
              </a:defRPr>
            </a:lvl1pPr>
            <a:lvl2pPr marL="234950" indent="-112713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900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 b="1" cap="none" spc="0" baseline="0">
                <a:solidFill>
                  <a:schemeClr val="accent2"/>
                </a:solidFill>
                <a:latin typeface="+mn-lt"/>
              </a:defRPr>
            </a:lvl3pPr>
            <a:lvl4pPr marL="458788" indent="-109538">
              <a:lnSpc>
                <a:spcPct val="11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800">
                <a:solidFill>
                  <a:schemeClr val="tx2"/>
                </a:solidFill>
                <a:latin typeface="+mn-lt"/>
              </a:defRPr>
            </a:lvl4pPr>
            <a:lvl5pPr marL="688975" indent="-109538">
              <a:lnSpc>
                <a:spcPct val="12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Avoid bullets as a general rule</a:t>
            </a:r>
          </a:p>
          <a:p>
            <a:pPr lvl="1"/>
            <a:r>
              <a:rPr lang="en-US"/>
              <a:t>Second level (bullets)</a:t>
            </a:r>
          </a:p>
          <a:p>
            <a:pPr lvl="2"/>
            <a:r>
              <a:rPr lang="en-US"/>
              <a:t>Third level (subhead)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5393B2-66D7-C532-B4ED-1C7095A892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39" y="6400800"/>
            <a:ext cx="27052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96471B-AF2B-8429-A5BE-4098F30AC5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F811353-C714-762F-1AAE-32044BE7B552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305800" y="1447800"/>
            <a:ext cx="3429000" cy="4716463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36197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27910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1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0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765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373-B954-E6CF-C9C8-9AC20DDB24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05839" y="3157966"/>
            <a:ext cx="4023360" cy="77559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add title Arial 28pt bold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72F9C-09A7-DBD8-2D67-0D748097D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005839" y="4187952"/>
            <a:ext cx="4023360" cy="332399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BAD18-89D3-751D-5AD5-9D192969E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05840" y="5221923"/>
            <a:ext cx="4023360" cy="187359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602FB-08B6-9224-2ED9-82E1EB902A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>
          <a:xfrm>
            <a:off x="1005840" y="6400800"/>
            <a:ext cx="3399106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8A7654-3A43-87A9-ABBA-350B88EB4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03245-CDE7-48AA-BD1B-F0D6935521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9"/>
          <a:stretch/>
        </p:blipFill>
        <p:spPr>
          <a:xfrm>
            <a:off x="5221960" y="-2"/>
            <a:ext cx="6970040" cy="6858002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1EBC75D0-AE70-21CA-7059-C92440F3F3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77" y="589162"/>
            <a:ext cx="2743367" cy="158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2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4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970302" y="2"/>
            <a:ext cx="5221602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2038-CC00-155F-8A24-AE9D3A8569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6152201" y="818201"/>
            <a:ext cx="6858000" cy="5221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924019" y="1591650"/>
            <a:ext cx="4297680" cy="997196"/>
          </a:xfrm>
        </p:spPr>
        <p:txBody>
          <a:bodyPr wrap="square" anchor="ctr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0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068183" y="2407183"/>
            <a:ext cx="10055638" cy="204363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DIVIDERS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1486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76384-5270-C4A7-D992-81F8ADBA55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88952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1943100"/>
            <a:ext cx="7143750" cy="997196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84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ED6A89-35BA-3F8A-D8BB-D4E661AF1A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88952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1943100"/>
            <a:ext cx="7143750" cy="997196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9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2029718"/>
            <a:ext cx="4809744" cy="1994392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6B684-3593-7CB7-AEB5-02CD59029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88952" cy="68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77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5184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  <a:p>
            <a:pPr lvl="5"/>
            <a:r>
              <a:rPr lang="en-US"/>
              <a:t>6th level text</a:t>
            </a:r>
          </a:p>
          <a:p>
            <a:pPr lvl="6"/>
            <a:r>
              <a:rPr lang="en-US"/>
              <a:t>7th level text</a:t>
            </a:r>
          </a:p>
          <a:p>
            <a:pPr lvl="7"/>
            <a:r>
              <a:rPr lang="en-US"/>
              <a:t>8th level text</a:t>
            </a:r>
          </a:p>
          <a:p>
            <a:pPr lvl="8"/>
            <a:r>
              <a:rPr lang="en-US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799"/>
            <a:ext cx="36576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40" y="6400800"/>
            <a:ext cx="3346466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0591729" y="6454070"/>
            <a:ext cx="1170432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6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4084" r:id="rId10"/>
    <p:sldLayoutId id="2147484085" r:id="rId11"/>
    <p:sldLayoutId id="2147483769" r:id="rId12"/>
    <p:sldLayoutId id="2147483770" r:id="rId13"/>
    <p:sldLayoutId id="2147483771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  <p:sldLayoutId id="2147483804" r:id="rId36"/>
    <p:sldLayoutId id="2147483805" r:id="rId37"/>
    <p:sldLayoutId id="2147483806" r:id="rId38"/>
    <p:sldLayoutId id="2147483807" r:id="rId39"/>
    <p:sldLayoutId id="2147483808" r:id="rId40"/>
    <p:sldLayoutId id="2147483809" r:id="rId41"/>
    <p:sldLayoutId id="2147483810" r:id="rId42"/>
    <p:sldLayoutId id="2147483811" r:id="rId43"/>
    <p:sldLayoutId id="2147483812" r:id="rId44"/>
    <p:sldLayoutId id="2147483813" r:id="rId45"/>
    <p:sldLayoutId id="2147483814" r:id="rId46"/>
    <p:sldLayoutId id="2147483815" r:id="rId47"/>
    <p:sldLayoutId id="2147483821" r:id="rId48"/>
    <p:sldLayoutId id="2147483822" r:id="rId49"/>
    <p:sldLayoutId id="2147483823" r:id="rId50"/>
    <p:sldLayoutId id="2147483721" r:id="rId51"/>
    <p:sldLayoutId id="2147484061" r:id="rId52"/>
    <p:sldLayoutId id="2147484086" r:id="rId5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3192" indent="-18732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5184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  <a:p>
            <a:pPr lvl="5"/>
            <a:r>
              <a:rPr lang="en-US"/>
              <a:t>6th level text</a:t>
            </a:r>
          </a:p>
          <a:p>
            <a:pPr lvl="6"/>
            <a:r>
              <a:rPr lang="en-US"/>
              <a:t>7th level text</a:t>
            </a:r>
          </a:p>
          <a:p>
            <a:pPr lvl="7"/>
            <a:r>
              <a:rPr lang="en-US"/>
              <a:t>8th level text</a:t>
            </a:r>
          </a:p>
          <a:p>
            <a:pPr lvl="8"/>
            <a:r>
              <a:rPr lang="en-US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799"/>
            <a:ext cx="36576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40" y="6400800"/>
            <a:ext cx="3390314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729" y="6454070"/>
            <a:ext cx="1170432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5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4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3192" indent="-18732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5184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  <a:p>
            <a:pPr lvl="5"/>
            <a:r>
              <a:rPr lang="en-US"/>
              <a:t>6th level text</a:t>
            </a:r>
          </a:p>
          <a:p>
            <a:pPr lvl="6"/>
            <a:r>
              <a:rPr lang="en-US"/>
              <a:t>7th level text</a:t>
            </a:r>
          </a:p>
          <a:p>
            <a:pPr lvl="7"/>
            <a:r>
              <a:rPr lang="en-US"/>
              <a:t>8th level text</a:t>
            </a:r>
          </a:p>
          <a:p>
            <a:pPr lvl="8"/>
            <a:r>
              <a:rPr lang="en-US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799"/>
            <a:ext cx="36576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40" y="6400800"/>
            <a:ext cx="137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283347-4EBC-C7DD-65E3-791D4DBA6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729" y="6454070"/>
            <a:ext cx="1170432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4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3192" indent="-18732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1618-73E1-5950-02B8-010DD4B0A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39" y="2653403"/>
            <a:ext cx="4023360" cy="775597"/>
          </a:xfrm>
        </p:spPr>
        <p:txBody>
          <a:bodyPr/>
          <a:lstStyle/>
          <a:p>
            <a:r>
              <a:rPr lang="en-US"/>
              <a:t>Cognizant and </a:t>
            </a:r>
            <a:br>
              <a:rPr lang="en-US"/>
            </a:br>
            <a:r>
              <a:rPr lang="en-US"/>
              <a:t>Aston Martin Formula 1 </a:t>
            </a:r>
            <a:br>
              <a:rPr lang="en-US"/>
            </a:br>
            <a:r>
              <a:rPr lang="en-US"/>
              <a:t>Gen-AI idea-thon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1E96D41-B3D6-95FE-8508-2E4E4B4B5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839" y="3758918"/>
            <a:ext cx="4023360" cy="332399"/>
          </a:xfrm>
        </p:spPr>
        <p:txBody>
          <a:bodyPr/>
          <a:lstStyle/>
          <a:p>
            <a:r>
              <a:rPr lang="en-US" b="1"/>
              <a:t>I / AM Pulse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F2B79-6B39-56E6-804B-BE59913BA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5839" y="4774740"/>
            <a:ext cx="4023360" cy="1587807"/>
          </a:xfrm>
        </p:spPr>
        <p:txBody>
          <a:bodyPr/>
          <a:lstStyle/>
          <a:p>
            <a:r>
              <a:rPr lang="en-CA" b="1" err="1"/>
              <a:t>F1-nctional</a:t>
            </a:r>
            <a:r>
              <a:rPr lang="en-CA" b="1"/>
              <a:t> Intelligence: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Yash Sethi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Nehal Joshi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Sahil </a:t>
            </a:r>
            <a:r>
              <a:rPr lang="en-CA" b="1" err="1"/>
              <a:t>Negii</a:t>
            </a:r>
            <a:endParaRPr lang="en-CA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Damaris Arauco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F1728-E3C2-93F9-8AA6-E7CD1CA04B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B8457-C7CA-D9CD-D1F1-B728AE6E2F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DFB56781-9139-DE48-E80F-948D224BFD2C}"/>
              </a:ext>
            </a:extLst>
          </p:cNvPr>
          <p:cNvSpPr txBox="1">
            <a:spLocks/>
          </p:cNvSpPr>
          <p:nvPr/>
        </p:nvSpPr>
        <p:spPr bwMode="white">
          <a:xfrm>
            <a:off x="1005839" y="4129570"/>
            <a:ext cx="466924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/>
              <a:t>Start your engine. Earn your experience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60626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2922A-E266-CA58-C72B-D1D73EC2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3" descr="A group of people in a race car&#10;&#10;AI-generated content may be incorrect.">
            <a:extLst>
              <a:ext uri="{FF2B5EF4-FFF2-40B4-BE49-F238E27FC236}">
                <a16:creationId xmlns:a16="http://schemas.microsoft.com/office/drawing/2014/main" id="{D09FC349-496D-01B9-F627-A565D812A3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2120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55A2D-0EE5-E66E-2803-F8F54397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412" y="399811"/>
            <a:ext cx="5420783" cy="332399"/>
          </a:xfrm>
        </p:spPr>
        <p:txBody>
          <a:bodyPr/>
          <a:lstStyle/>
          <a:p>
            <a:r>
              <a:rPr lang="es-PE" err="1"/>
              <a:t>LOYALTY</a:t>
            </a:r>
            <a:r>
              <a:rPr lang="es-PE"/>
              <a:t> TIERS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084CF-6236-43DA-0F2F-0BFBADEF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5BB1-6DC5-5050-E94A-D96BC68A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Arial"/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1ACB0-D46B-0D39-8FC0-E17A8D19C4BA}"/>
              </a:ext>
            </a:extLst>
          </p:cNvPr>
          <p:cNvSpPr txBox="1"/>
          <p:nvPr/>
        </p:nvSpPr>
        <p:spPr>
          <a:xfrm>
            <a:off x="5534412" y="1007219"/>
            <a:ext cx="5775272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600" b="1"/>
              <a:t>IGNITION</a:t>
            </a:r>
          </a:p>
          <a:p>
            <a:r>
              <a:rPr lang="en-CA" sz="1600">
                <a:solidFill>
                  <a:schemeClr val="accent1"/>
                </a:solidFill>
              </a:rPr>
              <a:t>Entry-level tier. Access to basic content—news, race results, and wallpapers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19831-DB5B-4DAE-B8FE-480FD9B57ECC}"/>
              </a:ext>
            </a:extLst>
          </p:cNvPr>
          <p:cNvSpPr txBox="1"/>
          <p:nvPr/>
        </p:nvSpPr>
        <p:spPr>
          <a:xfrm>
            <a:off x="5534412" y="2144240"/>
            <a:ext cx="5775272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600" b="1"/>
              <a:t>VELOCITY</a:t>
            </a:r>
          </a:p>
          <a:p>
            <a:r>
              <a:rPr lang="en-CA" sz="1600">
                <a:solidFill>
                  <a:schemeClr val="accent1"/>
                </a:solidFill>
              </a:rPr>
              <a:t>Includes behind-the-scenes content, driver interviews, and fan polls</a:t>
            </a:r>
            <a:endParaRPr lang="en-CA" sz="1600" b="1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A2EFF-CD24-9547-CD60-058634D388AC}"/>
              </a:ext>
            </a:extLst>
          </p:cNvPr>
          <p:cNvSpPr txBox="1"/>
          <p:nvPr/>
        </p:nvSpPr>
        <p:spPr>
          <a:xfrm>
            <a:off x="5534412" y="3261943"/>
            <a:ext cx="5775272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600" b="1"/>
              <a:t>AERO</a:t>
            </a:r>
          </a:p>
          <a:p>
            <a:r>
              <a:rPr lang="en-CA" sz="1600">
                <a:solidFill>
                  <a:schemeClr val="accent1"/>
                </a:solidFill>
              </a:rPr>
              <a:t>Offers exclusive live streams, strategy insights, and race-day breakdowns</a:t>
            </a:r>
            <a:endParaRPr lang="en-CA" sz="1600" b="1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46CE4-553E-2DD4-F458-49E64365E4C3}"/>
              </a:ext>
            </a:extLst>
          </p:cNvPr>
          <p:cNvSpPr txBox="1"/>
          <p:nvPr/>
        </p:nvSpPr>
        <p:spPr>
          <a:xfrm>
            <a:off x="5534412" y="4379646"/>
            <a:ext cx="5775272" cy="11918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600" b="1"/>
              <a:t>VANTAGE</a:t>
            </a:r>
          </a:p>
          <a:p>
            <a:r>
              <a:rPr lang="en-CA" sz="1600">
                <a:solidFill>
                  <a:schemeClr val="accent1"/>
                </a:solidFill>
              </a:rPr>
              <a:t>Mid-high tier, named after the iconic Aston Martin Vantage. Includes early access to merch drops, AR car experiences, and virtual meetups</a:t>
            </a:r>
            <a:endParaRPr lang="en-CA" sz="1600" b="1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4B179-1CC8-CE36-F39A-14D13617C281}"/>
              </a:ext>
            </a:extLst>
          </p:cNvPr>
          <p:cNvSpPr txBox="1"/>
          <p:nvPr/>
        </p:nvSpPr>
        <p:spPr>
          <a:xfrm>
            <a:off x="5534412" y="5732575"/>
            <a:ext cx="5775272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600" b="1"/>
              <a:t>PIT LANE ELITE</a:t>
            </a:r>
          </a:p>
          <a:p>
            <a:r>
              <a:rPr lang="en-CA" sz="1600">
                <a:solidFill>
                  <a:schemeClr val="accent1"/>
                </a:solidFill>
              </a:rPr>
              <a:t>VIP content, such as direct team Q&amp;As, engineering briefings, and live garage cams during qualifying</a:t>
            </a:r>
            <a:endParaRPr lang="en-CA" sz="16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19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7D116-B91F-9DE2-4814-D3CDAB8EB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1BB8-BBCD-7332-F503-9CA1FE14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SOCIAL ACTIVATION STRATEGY</a:t>
            </a:r>
            <a:endParaRPr lang="en-CA" sz="3000">
              <a:solidFill>
                <a:schemeClr val="accent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FB994-C2A4-27C9-C587-CC2DE242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B36A2-5E84-9C60-54DF-D5A0953F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Arial"/>
              </a:rPr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E6CDE-1452-B3E5-CFA7-342DA3E185CF}"/>
              </a:ext>
            </a:extLst>
          </p:cNvPr>
          <p:cNvSpPr txBox="1"/>
          <p:nvPr/>
        </p:nvSpPr>
        <p:spPr>
          <a:xfrm>
            <a:off x="1883069" y="5973129"/>
            <a:ext cx="8338852" cy="5876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Activating fans with data-driven, shareable moments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7505F-5E86-99D1-D1EE-6B307C96C502}"/>
              </a:ext>
            </a:extLst>
          </p:cNvPr>
          <p:cNvSpPr txBox="1"/>
          <p:nvPr/>
        </p:nvSpPr>
        <p:spPr>
          <a:xfrm>
            <a:off x="752499" y="1052244"/>
            <a:ext cx="3346466" cy="42564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>
                <a:solidFill>
                  <a:schemeClr val="tx1"/>
                </a:solidFill>
              </a:rPr>
              <a:t>CATEGORY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5583E-353F-3A2B-A3A8-194E10578D76}"/>
              </a:ext>
            </a:extLst>
          </p:cNvPr>
          <p:cNvSpPr txBox="1"/>
          <p:nvPr/>
        </p:nvSpPr>
        <p:spPr>
          <a:xfrm>
            <a:off x="4352306" y="1059957"/>
            <a:ext cx="3346466" cy="42564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>
                <a:solidFill>
                  <a:schemeClr val="tx1"/>
                </a:solidFill>
              </a:rPr>
              <a:t>HOW</a:t>
            </a:r>
            <a:r>
              <a:rPr lang="es-PE">
                <a:solidFill>
                  <a:schemeClr val="tx1"/>
                </a:solidFill>
              </a:rPr>
              <a:t> IT WORKS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4C56A-3D58-5763-C34C-4DE8E6B2C51C}"/>
              </a:ext>
            </a:extLst>
          </p:cNvPr>
          <p:cNvSpPr txBox="1"/>
          <p:nvPr/>
        </p:nvSpPr>
        <p:spPr>
          <a:xfrm>
            <a:off x="7952113" y="1052244"/>
            <a:ext cx="3346466" cy="42564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>
                <a:solidFill>
                  <a:schemeClr val="tx1"/>
                </a:solidFill>
              </a:rPr>
              <a:t>EXAMPLES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34083-A414-4842-7542-D7AFF86DE95F}"/>
              </a:ext>
            </a:extLst>
          </p:cNvPr>
          <p:cNvSpPr txBox="1"/>
          <p:nvPr/>
        </p:nvSpPr>
        <p:spPr>
          <a:xfrm>
            <a:off x="752499" y="1693159"/>
            <a:ext cx="3346466" cy="1328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s-PE" err="1"/>
              <a:t>Hyper</a:t>
            </a:r>
            <a:r>
              <a:rPr lang="es-PE"/>
              <a:t> - </a:t>
            </a:r>
            <a:r>
              <a:rPr lang="es-PE" err="1"/>
              <a:t>personalized</a:t>
            </a:r>
            <a:r>
              <a:rPr lang="es-PE"/>
              <a:t> </a:t>
            </a:r>
            <a:r>
              <a:rPr lang="es-PE" err="1"/>
              <a:t>campaign</a:t>
            </a:r>
            <a:r>
              <a:rPr lang="en-CA"/>
              <a:t>s</a:t>
            </a:r>
          </a:p>
          <a:p>
            <a:endParaRPr lang="en-CA"/>
          </a:p>
          <a:p>
            <a:endParaRPr lang="es-P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BA7A5-F6DF-6006-B5FF-23D3846B15E9}"/>
              </a:ext>
            </a:extLst>
          </p:cNvPr>
          <p:cNvSpPr txBox="1"/>
          <p:nvPr/>
        </p:nvSpPr>
        <p:spPr>
          <a:xfrm>
            <a:off x="4352306" y="1691078"/>
            <a:ext cx="3346466" cy="1328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/>
              <a:t>App </a:t>
            </a:r>
            <a:r>
              <a:rPr lang="es-PE" err="1"/>
              <a:t>quizzes</a:t>
            </a:r>
            <a:r>
              <a:rPr lang="es-PE"/>
              <a:t> </a:t>
            </a:r>
            <a:r>
              <a:rPr lang="es-PE" err="1"/>
              <a:t>reveal</a:t>
            </a:r>
            <a:r>
              <a:rPr lang="es-PE"/>
              <a:t> fan </a:t>
            </a:r>
            <a:r>
              <a:rPr lang="es-PE" err="1"/>
              <a:t>interests</a:t>
            </a:r>
            <a:endParaRPr lang="es-P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err="1"/>
              <a:t>AI</a:t>
            </a:r>
            <a:r>
              <a:rPr lang="es-PE"/>
              <a:t> </a:t>
            </a:r>
            <a:r>
              <a:rPr lang="es-PE" err="1"/>
              <a:t>clusters</a:t>
            </a:r>
            <a:r>
              <a:rPr lang="es-PE"/>
              <a:t> fans and </a:t>
            </a:r>
            <a:r>
              <a:rPr lang="es-PE" err="1"/>
              <a:t>tailor</a:t>
            </a:r>
            <a:r>
              <a:rPr lang="es-PE"/>
              <a:t> social </a:t>
            </a:r>
            <a:r>
              <a:rPr lang="es-PE" err="1"/>
              <a:t>content</a:t>
            </a:r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DABE7-7DD4-B25B-4105-8E40220B8C98}"/>
              </a:ext>
            </a:extLst>
          </p:cNvPr>
          <p:cNvSpPr txBox="1"/>
          <p:nvPr/>
        </p:nvSpPr>
        <p:spPr>
          <a:xfrm>
            <a:off x="7952113" y="1676491"/>
            <a:ext cx="3346466" cy="1328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s-PE"/>
              <a:t>Pandora x </a:t>
            </a:r>
            <a:r>
              <a:rPr lang="es-PE" err="1"/>
              <a:t>AMF1</a:t>
            </a:r>
            <a:r>
              <a:rPr lang="es-PE"/>
              <a:t> Capsule</a:t>
            </a:r>
          </a:p>
          <a:p>
            <a:endParaRPr lang="es-PE"/>
          </a:p>
          <a:p>
            <a:endParaRPr lang="es-PE"/>
          </a:p>
          <a:p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1FABE3-86DD-A396-2E84-B8C489ABF57D}"/>
              </a:ext>
            </a:extLst>
          </p:cNvPr>
          <p:cNvSpPr txBox="1"/>
          <p:nvPr/>
        </p:nvSpPr>
        <p:spPr>
          <a:xfrm>
            <a:off x="752499" y="3177384"/>
            <a:ext cx="3346466" cy="1328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s-PE"/>
              <a:t>Brand </a:t>
            </a:r>
            <a:r>
              <a:rPr lang="es-PE" err="1"/>
              <a:t>Ambassadors</a:t>
            </a:r>
            <a:endParaRPr lang="es-PE"/>
          </a:p>
          <a:p>
            <a:endParaRPr lang="en-CA"/>
          </a:p>
          <a:p>
            <a:endParaRPr lang="en-CA"/>
          </a:p>
          <a:p>
            <a:endParaRPr lang="es-P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427AD9-0845-6751-3FAD-251A579A74DC}"/>
              </a:ext>
            </a:extLst>
          </p:cNvPr>
          <p:cNvSpPr txBox="1"/>
          <p:nvPr/>
        </p:nvSpPr>
        <p:spPr>
          <a:xfrm>
            <a:off x="4352306" y="3175303"/>
            <a:ext cx="3346466" cy="1328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/>
              <a:t>App </a:t>
            </a:r>
            <a:r>
              <a:rPr lang="es-PE" err="1"/>
              <a:t>quizzes</a:t>
            </a:r>
            <a:r>
              <a:rPr lang="es-PE"/>
              <a:t> </a:t>
            </a:r>
            <a:r>
              <a:rPr lang="es-PE" err="1"/>
              <a:t>reveal</a:t>
            </a:r>
            <a:r>
              <a:rPr lang="es-PE"/>
              <a:t> fan </a:t>
            </a:r>
            <a:r>
              <a:rPr lang="es-PE" err="1"/>
              <a:t>interests</a:t>
            </a:r>
            <a:endParaRPr lang="es-P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err="1"/>
              <a:t>AI</a:t>
            </a:r>
            <a:r>
              <a:rPr lang="es-PE"/>
              <a:t> </a:t>
            </a:r>
            <a:r>
              <a:rPr lang="es-PE" err="1"/>
              <a:t>clusters</a:t>
            </a:r>
            <a:r>
              <a:rPr lang="es-PE"/>
              <a:t> fans and </a:t>
            </a:r>
            <a:r>
              <a:rPr lang="es-PE" err="1"/>
              <a:t>tailor</a:t>
            </a:r>
            <a:r>
              <a:rPr lang="es-PE"/>
              <a:t> social </a:t>
            </a:r>
            <a:r>
              <a:rPr lang="es-PE" err="1"/>
              <a:t>content</a:t>
            </a:r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3E984F-801D-BCF9-A6E9-4FA0F784A395}"/>
              </a:ext>
            </a:extLst>
          </p:cNvPr>
          <p:cNvSpPr txBox="1"/>
          <p:nvPr/>
        </p:nvSpPr>
        <p:spPr>
          <a:xfrm>
            <a:off x="7952113" y="3160716"/>
            <a:ext cx="3346466" cy="1328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s-PE"/>
              <a:t>“Post </a:t>
            </a:r>
            <a:r>
              <a:rPr lang="es-PE" err="1"/>
              <a:t>Your</a:t>
            </a:r>
            <a:r>
              <a:rPr lang="es-PE"/>
              <a:t> </a:t>
            </a:r>
            <a:r>
              <a:rPr lang="es-PE" err="1"/>
              <a:t>Fit</a:t>
            </a:r>
            <a:r>
              <a:rPr lang="es-PE"/>
              <a:t>” </a:t>
            </a:r>
            <a:r>
              <a:rPr lang="es-PE" err="1"/>
              <a:t>Campaign</a:t>
            </a:r>
            <a:endParaRPr lang="es-PE"/>
          </a:p>
          <a:p>
            <a:endParaRPr lang="es-PE"/>
          </a:p>
          <a:p>
            <a:endParaRPr lang="es-PE"/>
          </a:p>
          <a:p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B223B9-EC6D-F7CE-A7F3-E82731041C88}"/>
              </a:ext>
            </a:extLst>
          </p:cNvPr>
          <p:cNvSpPr txBox="1"/>
          <p:nvPr/>
        </p:nvSpPr>
        <p:spPr>
          <a:xfrm>
            <a:off x="779455" y="4689937"/>
            <a:ext cx="3346466" cy="1328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s-PE" err="1"/>
              <a:t>Rewards</a:t>
            </a:r>
            <a:r>
              <a:rPr lang="es-PE"/>
              <a:t> &amp; </a:t>
            </a:r>
            <a:r>
              <a:rPr lang="es-PE" err="1"/>
              <a:t>Activations</a:t>
            </a:r>
            <a:endParaRPr lang="es-PE"/>
          </a:p>
          <a:p>
            <a:endParaRPr lang="es-PE"/>
          </a:p>
          <a:p>
            <a:endParaRPr lang="es-PE"/>
          </a:p>
          <a:p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8DBAE9-941B-12E3-C39A-C72FD32CC36C}"/>
              </a:ext>
            </a:extLst>
          </p:cNvPr>
          <p:cNvSpPr txBox="1"/>
          <p:nvPr/>
        </p:nvSpPr>
        <p:spPr>
          <a:xfrm>
            <a:off x="4379262" y="4687856"/>
            <a:ext cx="3346466" cy="1328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err="1"/>
              <a:t>Engagement</a:t>
            </a:r>
            <a:r>
              <a:rPr lang="es-PE"/>
              <a:t> </a:t>
            </a:r>
            <a:r>
              <a:rPr lang="es-PE" err="1"/>
              <a:t>on</a:t>
            </a:r>
            <a:r>
              <a:rPr lang="es-PE"/>
              <a:t> social = </a:t>
            </a:r>
            <a:r>
              <a:rPr lang="es-PE" err="1"/>
              <a:t>Early</a:t>
            </a:r>
            <a:r>
              <a:rPr lang="es-PE"/>
              <a:t> </a:t>
            </a:r>
            <a:r>
              <a:rPr lang="es-PE" err="1"/>
              <a:t>unlocks</a:t>
            </a:r>
            <a:endParaRPr lang="es-P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err="1"/>
              <a:t>Connects</a:t>
            </a:r>
            <a:r>
              <a:rPr lang="es-PE"/>
              <a:t> </a:t>
            </a:r>
            <a:r>
              <a:rPr lang="es-PE" err="1"/>
              <a:t>in-app</a:t>
            </a:r>
            <a:r>
              <a:rPr lang="es-PE"/>
              <a:t> </a:t>
            </a:r>
            <a:r>
              <a:rPr lang="es-PE" err="1"/>
              <a:t>rewards</a:t>
            </a:r>
            <a:r>
              <a:rPr lang="es-PE"/>
              <a:t> </a:t>
            </a:r>
            <a:r>
              <a:rPr lang="es-PE" err="1"/>
              <a:t>with</a:t>
            </a:r>
            <a:r>
              <a:rPr lang="es-PE"/>
              <a:t> fan </a:t>
            </a:r>
            <a:r>
              <a:rPr lang="es-PE" err="1"/>
              <a:t>hype</a:t>
            </a:r>
            <a:r>
              <a:rPr lang="es-PE"/>
              <a:t> </a:t>
            </a:r>
            <a:r>
              <a:rPr lang="es-PE" err="1"/>
              <a:t>cycles</a:t>
            </a:r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877A1-9B24-7838-0763-3C435DBA95CB}"/>
              </a:ext>
            </a:extLst>
          </p:cNvPr>
          <p:cNvSpPr txBox="1"/>
          <p:nvPr/>
        </p:nvSpPr>
        <p:spPr>
          <a:xfrm>
            <a:off x="7979069" y="4673269"/>
            <a:ext cx="3346466" cy="1328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s-PE"/>
              <a:t>Montreal </a:t>
            </a:r>
            <a:r>
              <a:rPr lang="es-PE" err="1"/>
              <a:t>GP</a:t>
            </a:r>
            <a:r>
              <a:rPr lang="es-PE"/>
              <a:t> Fan </a:t>
            </a:r>
            <a:r>
              <a:rPr lang="es-PE" err="1"/>
              <a:t>Loot</a:t>
            </a:r>
            <a:r>
              <a:rPr lang="es-PE"/>
              <a:t> </a:t>
            </a:r>
            <a:r>
              <a:rPr lang="es-PE" err="1"/>
              <a:t>Crate</a:t>
            </a:r>
            <a:endParaRPr lang="es-PE"/>
          </a:p>
          <a:p>
            <a:endParaRPr lang="es-PE"/>
          </a:p>
          <a:p>
            <a:endParaRPr lang="es-PE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43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48170-357D-5CAF-5956-4B8831247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71BD-0BA6-F6B4-8DAC-0A9AC0FA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Business &amp; Market Impact</a:t>
            </a:r>
            <a:endParaRPr lang="en-CA" sz="3000">
              <a:solidFill>
                <a:schemeClr val="accent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7D95E-3FDD-3592-66D7-5E2D7866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6A0B2-2D66-03A3-9962-61C48993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Arial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1F6C7-3A05-BF4F-A1CB-A56E482B3371}"/>
              </a:ext>
            </a:extLst>
          </p:cNvPr>
          <p:cNvSpPr txBox="1"/>
          <p:nvPr/>
        </p:nvSpPr>
        <p:spPr>
          <a:xfrm>
            <a:off x="822960" y="5834366"/>
            <a:ext cx="10154816" cy="40862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Each point earned leads to stronger fans, smarter insights and higher revenue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6E193-80B0-8985-280D-0042DDD5EF6E}"/>
              </a:ext>
            </a:extLst>
          </p:cNvPr>
          <p:cNvSpPr txBox="1"/>
          <p:nvPr/>
        </p:nvSpPr>
        <p:spPr>
          <a:xfrm>
            <a:off x="822960" y="1313772"/>
            <a:ext cx="4881776" cy="42564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>
                <a:solidFill>
                  <a:schemeClr val="tx1"/>
                </a:solidFill>
              </a:rPr>
              <a:t>B</a:t>
            </a:r>
            <a:r>
              <a:rPr lang="en-CA" err="1">
                <a:solidFill>
                  <a:schemeClr val="tx1"/>
                </a:solidFill>
              </a:rPr>
              <a:t>USINESS</a:t>
            </a:r>
            <a:r>
              <a:rPr lang="en-CA">
                <a:solidFill>
                  <a:schemeClr val="tx1"/>
                </a:solidFill>
              </a:rPr>
              <a:t>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F58F2-312E-D784-A809-7422B8A21982}"/>
              </a:ext>
            </a:extLst>
          </p:cNvPr>
          <p:cNvSpPr txBox="1"/>
          <p:nvPr/>
        </p:nvSpPr>
        <p:spPr>
          <a:xfrm>
            <a:off x="6096000" y="1313772"/>
            <a:ext cx="4881776" cy="42564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solidFill>
                  <a:schemeClr val="tx1"/>
                </a:solidFill>
                <a:effectLst/>
              </a:defRPr>
            </a:lvl1pPr>
          </a:lstStyle>
          <a:p>
            <a:r>
              <a:rPr lang="es-PE" err="1"/>
              <a:t>SUCCESS</a:t>
            </a:r>
            <a:r>
              <a:rPr lang="es-PE"/>
              <a:t> METRIC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4A65F-6B1E-8A08-B7C0-E90491D3B01B}"/>
              </a:ext>
            </a:extLst>
          </p:cNvPr>
          <p:cNvSpPr txBox="1"/>
          <p:nvPr/>
        </p:nvSpPr>
        <p:spPr>
          <a:xfrm>
            <a:off x="822960" y="2116830"/>
            <a:ext cx="4881776" cy="4086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Increase merch sales through exclusives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47724-99BB-1E5A-9CF6-8F9BACCAAC91}"/>
              </a:ext>
            </a:extLst>
          </p:cNvPr>
          <p:cNvSpPr txBox="1"/>
          <p:nvPr/>
        </p:nvSpPr>
        <p:spPr>
          <a:xfrm>
            <a:off x="6096000" y="2116830"/>
            <a:ext cx="4881776" cy="4086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Increase merch sales through exclusives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A3D91-C167-C219-07C1-A4EA672A0761}"/>
              </a:ext>
            </a:extLst>
          </p:cNvPr>
          <p:cNvSpPr txBox="1"/>
          <p:nvPr/>
        </p:nvSpPr>
        <p:spPr>
          <a:xfrm>
            <a:off x="822960" y="2836495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Personalized bundles and product suggestions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CCA9E7-FE49-6E1A-BE1F-35C600497459}"/>
              </a:ext>
            </a:extLst>
          </p:cNvPr>
          <p:cNvSpPr txBox="1"/>
          <p:nvPr/>
        </p:nvSpPr>
        <p:spPr>
          <a:xfrm>
            <a:off x="6096000" y="2836495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Average Order Value (</a:t>
            </a:r>
            <a:r>
              <a:rPr lang="en-CA" err="1"/>
              <a:t>AOV</a:t>
            </a:r>
            <a:r>
              <a:rPr lang="en-CA"/>
              <a:t>)</a:t>
            </a:r>
          </a:p>
          <a:p>
            <a:pPr algn="ctr"/>
            <a:r>
              <a:rPr lang="en-CA"/>
              <a:t> increase per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4F14F0-E7F3-9E19-E562-572C942E2906}"/>
              </a:ext>
            </a:extLst>
          </p:cNvPr>
          <p:cNvSpPr txBox="1"/>
          <p:nvPr/>
        </p:nvSpPr>
        <p:spPr>
          <a:xfrm>
            <a:off x="822960" y="3809449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Monetize fan preferences through smarter brand collabs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636F8-4B62-9CAC-0A50-3470D1A1A5C0}"/>
              </a:ext>
            </a:extLst>
          </p:cNvPr>
          <p:cNvSpPr txBox="1"/>
          <p:nvPr/>
        </p:nvSpPr>
        <p:spPr>
          <a:xfrm>
            <a:off x="6096000" y="3809449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Number of quizzes completed</a:t>
            </a:r>
          </a:p>
          <a:p>
            <a:pPr algn="ctr"/>
            <a:r>
              <a:rPr lang="en-CA"/>
              <a:t>% of users engaging with collab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EB7D7-F097-8D15-5441-2C5B6BF579AB}"/>
              </a:ext>
            </a:extLst>
          </p:cNvPr>
          <p:cNvSpPr txBox="1"/>
          <p:nvPr/>
        </p:nvSpPr>
        <p:spPr>
          <a:xfrm>
            <a:off x="822960" y="4782403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Strengthen loyalty through gamified rewards and recognition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1356B7-8BD8-F622-1454-E8CD2B8449CD}"/>
              </a:ext>
            </a:extLst>
          </p:cNvPr>
          <p:cNvSpPr txBox="1"/>
          <p:nvPr/>
        </p:nvSpPr>
        <p:spPr>
          <a:xfrm>
            <a:off x="6096000" y="4782403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Points redeemed per user</a:t>
            </a:r>
          </a:p>
          <a:p>
            <a:pPr algn="ctr"/>
            <a:r>
              <a:rPr lang="en-CA"/>
              <a:t>Repeat logins / active users retention</a:t>
            </a:r>
          </a:p>
        </p:txBody>
      </p:sp>
    </p:spTree>
    <p:extLst>
      <p:ext uri="{BB962C8B-B14F-4D97-AF65-F5344CB8AC3E}">
        <p14:creationId xmlns:p14="http://schemas.microsoft.com/office/powerpoint/2010/main" val="35140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44B87-F18E-4A02-2481-76567A73F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2091-C89C-1405-A560-B79184E7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FEASIBILITY &amp; ROADMAP</a:t>
            </a:r>
            <a:endParaRPr lang="en-CA" sz="3000">
              <a:solidFill>
                <a:schemeClr val="accent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49ABD-8874-9369-E870-71580E61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F90DB-F770-3032-7326-F956950F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Arial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F44-522C-4C6E-41B2-42ACA3D7973C}"/>
              </a:ext>
            </a:extLst>
          </p:cNvPr>
          <p:cNvSpPr txBox="1"/>
          <p:nvPr/>
        </p:nvSpPr>
        <p:spPr>
          <a:xfrm>
            <a:off x="822960" y="5834366"/>
            <a:ext cx="10154816" cy="40862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All tools are existing and scalable, no need to build from scratch to bring it to life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E4956-22B6-3838-AF03-85D2A6C439B8}"/>
              </a:ext>
            </a:extLst>
          </p:cNvPr>
          <p:cNvSpPr txBox="1"/>
          <p:nvPr/>
        </p:nvSpPr>
        <p:spPr>
          <a:xfrm>
            <a:off x="457201" y="1793282"/>
            <a:ext cx="1959429" cy="749141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solidFill>
                  <a:schemeClr val="tx1"/>
                </a:solidFill>
                <a:effectLst/>
              </a:defRPr>
            </a:lvl1pPr>
          </a:lstStyle>
          <a:p>
            <a:r>
              <a:rPr lang="es-PE" err="1"/>
              <a:t>PHASE</a:t>
            </a:r>
            <a:r>
              <a:rPr lang="es-PE"/>
              <a:t> 1:</a:t>
            </a:r>
          </a:p>
          <a:p>
            <a:r>
              <a:rPr lang="es-PE" err="1"/>
              <a:t>MVP</a:t>
            </a:r>
            <a:r>
              <a:rPr lang="es-PE"/>
              <a:t> LAUNCH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4E8DB-B708-D12A-7CA3-D4D1514F551B}"/>
              </a:ext>
            </a:extLst>
          </p:cNvPr>
          <p:cNvSpPr txBox="1"/>
          <p:nvPr/>
        </p:nvSpPr>
        <p:spPr>
          <a:xfrm>
            <a:off x="8970450" y="1827334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CA" sz="1600" err="1"/>
              <a:t>FastAPI</a:t>
            </a:r>
            <a:r>
              <a:rPr lang="en-CA" sz="1600"/>
              <a:t>, </a:t>
            </a:r>
            <a:endParaRPr lang="en-US"/>
          </a:p>
          <a:p>
            <a:pPr algn="ctr"/>
            <a:r>
              <a:rPr lang="en-CA" sz="1600">
                <a:cs typeface="Arial"/>
              </a:rPr>
              <a:t>PostgreSQL</a:t>
            </a:r>
          </a:p>
          <a:p>
            <a:pPr algn="ctr"/>
            <a:endParaRPr lang="en-CA" sz="160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A1DA2-766C-4D8E-619B-9F8A94E995BA}"/>
              </a:ext>
            </a:extLst>
          </p:cNvPr>
          <p:cNvSpPr txBox="1"/>
          <p:nvPr/>
        </p:nvSpPr>
        <p:spPr>
          <a:xfrm>
            <a:off x="457200" y="2861168"/>
            <a:ext cx="1959429" cy="1072634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solidFill>
                  <a:schemeClr val="tx1"/>
                </a:solidFill>
                <a:effectLst/>
              </a:defRPr>
            </a:lvl1pPr>
          </a:lstStyle>
          <a:p>
            <a:r>
              <a:rPr lang="es-PE" err="1"/>
              <a:t>PHASE</a:t>
            </a:r>
            <a:r>
              <a:rPr lang="es-PE"/>
              <a:t> 2:</a:t>
            </a:r>
          </a:p>
          <a:p>
            <a:r>
              <a:rPr lang="es-PE"/>
              <a:t>FAN EXPERIENCE</a:t>
            </a:r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D6D2E-9B0C-2487-9D39-20D78B40FBAD}"/>
              </a:ext>
            </a:extLst>
          </p:cNvPr>
          <p:cNvSpPr txBox="1"/>
          <p:nvPr/>
        </p:nvSpPr>
        <p:spPr>
          <a:xfrm>
            <a:off x="457200" y="4309459"/>
            <a:ext cx="1959429" cy="1072634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solidFill>
                  <a:schemeClr val="tx1"/>
                </a:solidFill>
                <a:effectLst/>
              </a:defRPr>
            </a:lvl1pPr>
          </a:lstStyle>
          <a:p>
            <a:r>
              <a:rPr lang="es-PE" err="1"/>
              <a:t>PHASE</a:t>
            </a:r>
            <a:r>
              <a:rPr lang="es-PE"/>
              <a:t> 3:</a:t>
            </a:r>
          </a:p>
          <a:p>
            <a:r>
              <a:rPr lang="es-PE"/>
              <a:t>FULL INTEGRATION</a:t>
            </a:r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7A7D5-A86B-E372-1AD7-AB74C17A4860}"/>
              </a:ext>
            </a:extLst>
          </p:cNvPr>
          <p:cNvSpPr txBox="1"/>
          <p:nvPr/>
        </p:nvSpPr>
        <p:spPr>
          <a:xfrm>
            <a:off x="2830286" y="1132254"/>
            <a:ext cx="2628008" cy="42564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solidFill>
                  <a:schemeClr val="tx1"/>
                </a:solidFill>
                <a:effectLst/>
              </a:defRPr>
            </a:lvl1pPr>
          </a:lstStyle>
          <a:p>
            <a:r>
              <a:rPr lang="es-PE"/>
              <a:t>FEATURES</a:t>
            </a:r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39D1D-F97F-5C04-62BF-5F7788DE6799}"/>
              </a:ext>
            </a:extLst>
          </p:cNvPr>
          <p:cNvSpPr txBox="1"/>
          <p:nvPr/>
        </p:nvSpPr>
        <p:spPr>
          <a:xfrm>
            <a:off x="5900368" y="1132254"/>
            <a:ext cx="2628008" cy="42564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solidFill>
                  <a:schemeClr val="tx1"/>
                </a:solidFill>
                <a:effectLst/>
              </a:defRPr>
            </a:lvl1pPr>
          </a:lstStyle>
          <a:p>
            <a:r>
              <a:rPr lang="es-PE"/>
              <a:t>KEY </a:t>
            </a:r>
            <a:r>
              <a:rPr lang="es-PE" err="1"/>
              <a:t>OUTCOME</a:t>
            </a:r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67037E-20A2-46D2-67B5-FEF3ED75227B}"/>
              </a:ext>
            </a:extLst>
          </p:cNvPr>
          <p:cNvSpPr txBox="1"/>
          <p:nvPr/>
        </p:nvSpPr>
        <p:spPr>
          <a:xfrm>
            <a:off x="8970450" y="1113834"/>
            <a:ext cx="2628008" cy="42564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solidFill>
                  <a:schemeClr val="tx1"/>
                </a:solidFill>
                <a:effectLst/>
              </a:defRPr>
            </a:lvl1pPr>
          </a:lstStyle>
          <a:p>
            <a:r>
              <a:rPr lang="es-PE" err="1"/>
              <a:t>RELEVANT</a:t>
            </a:r>
            <a:r>
              <a:rPr lang="es-PE"/>
              <a:t> TOOLS</a:t>
            </a:r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0E664-B73A-7E31-3370-C877B1262D4A}"/>
              </a:ext>
            </a:extLst>
          </p:cNvPr>
          <p:cNvSpPr txBox="1"/>
          <p:nvPr/>
        </p:nvSpPr>
        <p:spPr>
          <a:xfrm>
            <a:off x="8970450" y="2969299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PE" sz="1600"/>
              <a:t>Google Virtual Try-</a:t>
            </a:r>
            <a:r>
              <a:rPr lang="es-PE" sz="1600" err="1"/>
              <a:t>on</a:t>
            </a:r>
            <a:endParaRPr lang="en-CA" sz="1600" err="1">
              <a:cs typeface="Arial"/>
            </a:endParaRPr>
          </a:p>
          <a:p>
            <a:pPr algn="ctr"/>
            <a:r>
              <a:rPr lang="en-CA" sz="1600">
                <a:ea typeface="+mn-lt"/>
                <a:cs typeface="+mn-lt"/>
              </a:rPr>
              <a:t>Firebase Database</a:t>
            </a:r>
            <a:endParaRPr lang="en-CA"/>
          </a:p>
          <a:p>
            <a:pPr algn="ctr"/>
            <a:r>
              <a:rPr lang="en-CA" sz="1600"/>
              <a:t>Shopify (exclusive drops)</a:t>
            </a:r>
            <a:endParaRPr lang="en-CA" sz="1600"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12999-18C7-9AC5-D08A-B7DE4E9D4B6B}"/>
              </a:ext>
            </a:extLst>
          </p:cNvPr>
          <p:cNvSpPr txBox="1"/>
          <p:nvPr/>
        </p:nvSpPr>
        <p:spPr>
          <a:xfrm>
            <a:off x="8970450" y="4386075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s-PE" sz="1600"/>
              <a:t>Gen-AI </a:t>
            </a:r>
            <a:r>
              <a:rPr lang="es-PE" sz="1600" err="1"/>
              <a:t>personalization</a:t>
            </a:r>
            <a:endParaRPr lang="es-PE" sz="1600" err="1">
              <a:cs typeface="Arial"/>
            </a:endParaRPr>
          </a:p>
          <a:p>
            <a:pPr algn="ctr"/>
            <a:r>
              <a:rPr lang="es-PE" sz="1600"/>
              <a:t>Instagram/TikTok </a:t>
            </a:r>
            <a:r>
              <a:rPr lang="es-PE" sz="1600" err="1"/>
              <a:t>APIs</a:t>
            </a:r>
            <a:endParaRPr lang="es-PE" sz="1600"/>
          </a:p>
          <a:p>
            <a:pPr algn="ctr"/>
            <a:endParaRPr lang="es-PE" sz="16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7454AA-F3E0-34AB-76E1-BFD05E48D998}"/>
              </a:ext>
            </a:extLst>
          </p:cNvPr>
          <p:cNvSpPr txBox="1"/>
          <p:nvPr/>
        </p:nvSpPr>
        <p:spPr>
          <a:xfrm>
            <a:off x="2830286" y="1793282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Ticket registration</a:t>
            </a:r>
          </a:p>
          <a:p>
            <a:pPr algn="ctr"/>
            <a:r>
              <a:rPr lang="en-CA" sz="1600"/>
              <a:t>Fan interest quizzes</a:t>
            </a:r>
          </a:p>
          <a:p>
            <a:pPr algn="ctr"/>
            <a:r>
              <a:rPr lang="en-CA" sz="1600"/>
              <a:t>Special loyalty tier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9D647-5B6D-D3BA-A042-A6B601591701}"/>
              </a:ext>
            </a:extLst>
          </p:cNvPr>
          <p:cNvSpPr txBox="1"/>
          <p:nvPr/>
        </p:nvSpPr>
        <p:spPr>
          <a:xfrm>
            <a:off x="5871950" y="1813270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Validate fan interest</a:t>
            </a:r>
          </a:p>
          <a:p>
            <a:pPr algn="ctr"/>
            <a:r>
              <a:rPr lang="en-CA" sz="1600"/>
              <a:t>Collect zero-party data</a:t>
            </a:r>
          </a:p>
          <a:p>
            <a:pPr algn="ctr"/>
            <a:endParaRPr lang="en-CA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4F9071-E955-AF06-96DE-585C884EA774}"/>
              </a:ext>
            </a:extLst>
          </p:cNvPr>
          <p:cNvSpPr txBox="1"/>
          <p:nvPr/>
        </p:nvSpPr>
        <p:spPr>
          <a:xfrm>
            <a:off x="2830286" y="2942719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AR try-on for merch</a:t>
            </a:r>
          </a:p>
          <a:p>
            <a:pPr algn="ctr"/>
            <a:r>
              <a:rPr lang="en-CA" sz="1600"/>
              <a:t>Fan forums </a:t>
            </a:r>
          </a:p>
          <a:p>
            <a:pPr algn="ctr"/>
            <a:r>
              <a:rPr lang="en-CA" sz="1600"/>
              <a:t>Exclusive drops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E3124-D049-8332-78BA-EF2CC0A03BFF}"/>
              </a:ext>
            </a:extLst>
          </p:cNvPr>
          <p:cNvSpPr txBox="1"/>
          <p:nvPr/>
        </p:nvSpPr>
        <p:spPr>
          <a:xfrm>
            <a:off x="2830286" y="4249868"/>
            <a:ext cx="2628008" cy="11918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Personalized rewards</a:t>
            </a:r>
          </a:p>
          <a:p>
            <a:pPr algn="ctr"/>
            <a:r>
              <a:rPr lang="en-CA" sz="1600"/>
              <a:t>Social activation and brand collabs</a:t>
            </a:r>
          </a:p>
          <a:p>
            <a:pPr algn="ctr"/>
            <a:r>
              <a:rPr lang="en-CA" sz="1600"/>
              <a:t>Loyalty Tiers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AD917E-1CF4-F259-50B0-DD698ECFA2E1}"/>
              </a:ext>
            </a:extLst>
          </p:cNvPr>
          <p:cNvSpPr txBox="1"/>
          <p:nvPr/>
        </p:nvSpPr>
        <p:spPr>
          <a:xfrm>
            <a:off x="5871950" y="2937785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Increase engagement</a:t>
            </a:r>
          </a:p>
          <a:p>
            <a:pPr algn="ctr"/>
            <a:r>
              <a:rPr lang="en-CA" sz="1600"/>
              <a:t>Build emotional connection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854112-582A-FD8F-4582-54A64A06F338}"/>
              </a:ext>
            </a:extLst>
          </p:cNvPr>
          <p:cNvSpPr txBox="1"/>
          <p:nvPr/>
        </p:nvSpPr>
        <p:spPr>
          <a:xfrm>
            <a:off x="5871950" y="4249868"/>
            <a:ext cx="2628008" cy="11918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Monetize fan engagement</a:t>
            </a:r>
          </a:p>
          <a:p>
            <a:pPr algn="ctr"/>
            <a:r>
              <a:rPr lang="en-CA" sz="1600"/>
              <a:t>Scale globally with data-driven loyalty</a:t>
            </a:r>
          </a:p>
          <a:p>
            <a:pPr algn="ctr"/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17619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3" descr="A group of people in a race car&#10;&#10;AI-generated content may be incorrect.">
            <a:extLst>
              <a:ext uri="{FF2B5EF4-FFF2-40B4-BE49-F238E27FC236}">
                <a16:creationId xmlns:a16="http://schemas.microsoft.com/office/drawing/2014/main" id="{4331D070-22D0-29ED-B4AD-C5F5B3FBD8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2120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9B354-EE09-576C-0513-4DA84DBC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412" y="399811"/>
            <a:ext cx="5420783" cy="332399"/>
          </a:xfrm>
        </p:spPr>
        <p:txBody>
          <a:bodyPr/>
          <a:lstStyle/>
          <a:p>
            <a:r>
              <a:rPr lang="es-PE" err="1"/>
              <a:t>ELEVATOR</a:t>
            </a:r>
            <a:r>
              <a:rPr lang="es-PE"/>
              <a:t> PITCH: I/AM PULSE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D4314-C7A1-EFD2-00DB-AAFA31BC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A9AA0-0F97-5B5D-9FAF-947B6B41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7984F-4FA5-817F-CDE2-BFF7C590499B}"/>
              </a:ext>
            </a:extLst>
          </p:cNvPr>
          <p:cNvSpPr txBox="1"/>
          <p:nvPr/>
        </p:nvSpPr>
        <p:spPr>
          <a:xfrm>
            <a:off x="5534412" y="1007219"/>
            <a:ext cx="5775272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600" b="1"/>
              <a:t>THE IDEA</a:t>
            </a:r>
          </a:p>
          <a:p>
            <a:r>
              <a:rPr lang="en-CA" sz="1600">
                <a:solidFill>
                  <a:schemeClr val="accent1"/>
                </a:solidFill>
              </a:rPr>
              <a:t>A Gen AI app that turns fan interactions into personalized rewards and merch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72CE1-EBF1-BBEE-95D6-E8C8D4C1F5A4}"/>
              </a:ext>
            </a:extLst>
          </p:cNvPr>
          <p:cNvSpPr txBox="1"/>
          <p:nvPr/>
        </p:nvSpPr>
        <p:spPr>
          <a:xfrm>
            <a:off x="5534412" y="2144240"/>
            <a:ext cx="5775272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600" b="1"/>
              <a:t>HOW IT WORKS</a:t>
            </a:r>
          </a:p>
          <a:p>
            <a:r>
              <a:rPr lang="en-CA" sz="1600">
                <a:solidFill>
                  <a:schemeClr val="accent1"/>
                </a:solidFill>
              </a:rPr>
              <a:t>Fans scan tickets, take quizzes, and share content → we collect zero-party data</a:t>
            </a:r>
            <a:endParaRPr lang="en-CA" sz="1600" b="1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C4E5F-3833-86AE-A17D-AFCEB6EBD863}"/>
              </a:ext>
            </a:extLst>
          </p:cNvPr>
          <p:cNvSpPr txBox="1"/>
          <p:nvPr/>
        </p:nvSpPr>
        <p:spPr>
          <a:xfrm>
            <a:off x="5534412" y="3261943"/>
            <a:ext cx="5775272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600" b="1"/>
              <a:t>WHY IT WORKS</a:t>
            </a:r>
          </a:p>
          <a:p>
            <a:r>
              <a:rPr lang="en-CA" sz="1600">
                <a:solidFill>
                  <a:schemeClr val="accent1"/>
                </a:solidFill>
              </a:rPr>
              <a:t>Gen AI spots trends, segments fans, and recommends content and products</a:t>
            </a:r>
            <a:endParaRPr lang="en-CA" sz="1600" b="1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17744-82A7-502F-2E89-EE43CA79F04E}"/>
              </a:ext>
            </a:extLst>
          </p:cNvPr>
          <p:cNvSpPr txBox="1"/>
          <p:nvPr/>
        </p:nvSpPr>
        <p:spPr>
          <a:xfrm>
            <a:off x="5534412" y="4379646"/>
            <a:ext cx="5775272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600" b="1"/>
              <a:t>THE RESULT</a:t>
            </a:r>
          </a:p>
          <a:p>
            <a:r>
              <a:rPr lang="en-CA" sz="1600">
                <a:solidFill>
                  <a:schemeClr val="accent1"/>
                </a:solidFill>
              </a:rPr>
              <a:t>Fans unlock exclusive drops, tailored perks, and feel recognized year-round</a:t>
            </a:r>
            <a:endParaRPr lang="en-CA" sz="1600" b="1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315A3-8880-8BD1-B187-44CC9D754BB9}"/>
              </a:ext>
            </a:extLst>
          </p:cNvPr>
          <p:cNvSpPr txBox="1"/>
          <p:nvPr/>
        </p:nvSpPr>
        <p:spPr>
          <a:xfrm>
            <a:off x="5534412" y="5481398"/>
            <a:ext cx="5775272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600" b="1"/>
              <a:t>WHAT SETS US APART</a:t>
            </a:r>
          </a:p>
          <a:p>
            <a:r>
              <a:rPr lang="en-CA" sz="1600">
                <a:solidFill>
                  <a:schemeClr val="accent1"/>
                </a:solidFill>
              </a:rPr>
              <a:t>Engagement becomes insight, insight drives loyalty, loyalty fuels revenue</a:t>
            </a:r>
            <a:endParaRPr lang="en-CA" sz="16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70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race car&#10;&#10;AI-generated content may be incorrect.">
            <a:extLst>
              <a:ext uri="{FF2B5EF4-FFF2-40B4-BE49-F238E27FC236}">
                <a16:creationId xmlns:a16="http://schemas.microsoft.com/office/drawing/2014/main" id="{33C881D7-769D-276B-2036-7755563CBF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300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60C30F-6190-BF93-3881-4AACDDD72D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0E32A-D11B-0894-B976-4FE5D6AF9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0" y="2425225"/>
            <a:ext cx="6969760" cy="664797"/>
          </a:xfrm>
        </p:spPr>
        <p:txBody>
          <a:bodyPr/>
          <a:lstStyle/>
          <a:p>
            <a:r>
              <a:rPr lang="en-US" sz="540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308394-D962-6424-4B06-12CC28798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5839" y="3236976"/>
            <a:ext cx="10200043" cy="81560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Yash Sethi, Nehal Joshi, Sahil Negi, Damaris Arauco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4D639-16C9-53B9-1D89-681E613E9A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39" y="6400800"/>
            <a:ext cx="2897087" cy="228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698A3-9D26-6463-5DFE-E24EBC5D6B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Arial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01809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6E93-A33D-1E4D-504C-5E2C10F1C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0" y="3302334"/>
            <a:ext cx="6969760" cy="738664"/>
          </a:xfrm>
        </p:spPr>
        <p:txBody>
          <a:bodyPr/>
          <a:lstStyle/>
          <a:p>
            <a:r>
              <a:rPr lang="en-US" dirty="0">
                <a:cs typeface="Arial"/>
              </a:rPr>
              <a:t>Appendix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CE5EE-8137-F911-9449-271421698D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E2D2F-E386-5C0C-F02F-CC10CC5668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8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EA7BB01-F026-AFAB-BD89-E1D9431C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Estimated Fanbase Growth Projections by Strategy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6FDC2-5A00-4036-800E-E0B9002CE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40" y="6400800"/>
            <a:ext cx="2859578" cy="228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6FF9B-7E02-4CA9-A225-B44664167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57200" y="6400799"/>
            <a:ext cx="365760" cy="228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cs typeface="Arial"/>
              </a:rPr>
              <a:t>17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B7B67CF-87C3-D869-97E8-9F2698804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428534"/>
              </p:ext>
            </p:extLst>
          </p:nvPr>
        </p:nvGraphicFramePr>
        <p:xfrm>
          <a:off x="457200" y="1488506"/>
          <a:ext cx="10967950" cy="4799959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2078235">
                  <a:extLst>
                    <a:ext uri="{9D8B030D-6E8A-4147-A177-3AD203B41FA5}">
                      <a16:colId xmlns:a16="http://schemas.microsoft.com/office/drawing/2014/main" val="2489584487"/>
                    </a:ext>
                  </a:extLst>
                </a:gridCol>
                <a:gridCol w="1973520">
                  <a:extLst>
                    <a:ext uri="{9D8B030D-6E8A-4147-A177-3AD203B41FA5}">
                      <a16:colId xmlns:a16="http://schemas.microsoft.com/office/drawing/2014/main" val="543817187"/>
                    </a:ext>
                  </a:extLst>
                </a:gridCol>
                <a:gridCol w="2595169">
                  <a:extLst>
                    <a:ext uri="{9D8B030D-6E8A-4147-A177-3AD203B41FA5}">
                      <a16:colId xmlns:a16="http://schemas.microsoft.com/office/drawing/2014/main" val="976282561"/>
                    </a:ext>
                  </a:extLst>
                </a:gridCol>
                <a:gridCol w="3999696">
                  <a:extLst>
                    <a:ext uri="{9D8B030D-6E8A-4147-A177-3AD203B41FA5}">
                      <a16:colId xmlns:a16="http://schemas.microsoft.com/office/drawing/2014/main" val="1139896772"/>
                    </a:ext>
                  </a:extLst>
                </a:gridCol>
                <a:gridCol w="321330">
                  <a:extLst>
                    <a:ext uri="{9D8B030D-6E8A-4147-A177-3AD203B41FA5}">
                      <a16:colId xmlns:a16="http://schemas.microsoft.com/office/drawing/2014/main" val="687884051"/>
                    </a:ext>
                  </a:extLst>
                </a:gridCol>
              </a:tblGrid>
              <a:tr h="695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  <a:effectLst/>
                        </a:rPr>
                        <a:t>Strategy Category</a:t>
                      </a:r>
                    </a:p>
                  </a:txBody>
                  <a:tcPr marL="68910" marR="49222" marT="98444" marB="984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  <a:effectLst/>
                        </a:rPr>
                        <a:t>Key Growth Mechanism</a:t>
                      </a:r>
                    </a:p>
                  </a:txBody>
                  <a:tcPr marL="68910" marR="49222" marT="98444" marB="984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  <a:effectLst/>
                        </a:rPr>
                        <a:t>Primary Metrics Impacted</a:t>
                      </a:r>
                    </a:p>
                  </a:txBody>
                  <a:tcPr marL="68910" marR="49222" marT="98444" marB="984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  <a:effectLst/>
                        </a:rPr>
                        <a:t>Estimated Quantitative Impact (Range/Qualitative)</a:t>
                      </a:r>
                    </a:p>
                  </a:txBody>
                  <a:tcPr marL="68910" marR="49222" marT="98444" marB="984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 rowSpan="5">
                  <a:txBody>
                    <a:bodyPr/>
                    <a:lstStyle/>
                    <a:p>
                      <a:endParaRPr lang="en-US" sz="15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68910" marR="49222" marT="98444" marB="984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478572"/>
                  </a:ext>
                </a:extLst>
              </a:tr>
              <a:tr h="11325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>
                          <a:solidFill>
                            <a:schemeClr val="tx1"/>
                          </a:solidFill>
                          <a:effectLst/>
                        </a:rPr>
                        <a:t>Community-Driven Engagement &amp; Co-Creation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User-Generated Content (UGC), Interactive Features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Follower Growth Rate, Engagement Rate, Social Media Interactions, UGC Volume, Brand Advocacy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High monthly follower growth (e.g., 1-5% on Instagram, 0.5-3% on Facebook); Potential to increase engagement rates by 50-100% (based on smaller profile benchmarks); Significant increase in social media shares and user-generated content volume.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773259"/>
                  </a:ext>
                </a:extLst>
              </a:tr>
              <a:tr h="935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>
                          <a:solidFill>
                            <a:schemeClr val="tx1"/>
                          </a:solidFill>
                          <a:effectLst/>
                        </a:rPr>
                        <a:t>Always-On Multichannel Content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Diverse Content Formats, Consistent Presence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Site Traffic Volume, Pageviews, Conversion Rate, Organic Traffic Growth, Brand Awareness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Potential to increase blog traffic by up to 2,000% (with better content); Enhanced brand visibility across platforms; Sustained audience connection beyond single product launches.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31701"/>
                  </a:ext>
                </a:extLst>
              </a:tr>
              <a:tr h="935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>
                          <a:solidFill>
                            <a:schemeClr val="tx1"/>
                          </a:solidFill>
                          <a:effectLst/>
                        </a:rPr>
                        <a:t>Monetization &amp; Creator Economy Alignment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Direct Creator Monetization (Subscriptions, Tipping), Microtransactions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Customer Lifetime Value (LTV), Retention Rates, Creator Loyalty, Fan Investment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Potential to double LTV and retention rates (loyal customers spend 6x more than casual fans); Increased creator output and quality due to direct support.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376421"/>
                  </a:ext>
                </a:extLst>
              </a:tr>
              <a:tr h="935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>
                          <a:solidFill>
                            <a:schemeClr val="tx1"/>
                          </a:solidFill>
                          <a:effectLst/>
                        </a:rPr>
                        <a:t>Integrated Digital Experiences &amp; Tiered Memberships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Exclusive Access, Loyalty Programs, OTT Services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Fandom Size, Business Revenue, Customer Retention, Brand Loyalty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Potential for exponential business growth, mirroring large-scale case studies like NBA's business doubling; 5% increase in retention can boost profits by up to 95%.</a:t>
                      </a:r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68910" marR="49222" marT="10255" marB="984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620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34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66A52E-3C67-0B03-898E-527D3DEA0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C6F1D63-0BD1-D258-F269-2A8F1C5D27F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48E670C-C7A3-E9D9-1AD3-193FD0AA3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871728"/>
            <a:ext cx="5213169" cy="36933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974146C-EED8-ED42-9C36-31F4BC3535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The Challenge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Persona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I/AM Pulse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Engagement into Loyalty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App Demo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Social Activation Strategy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Business &amp; Market Impact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Feasibility &amp; Roadmap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Elevator Pitch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CA" sz="180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CA" sz="180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95AA2CF6-2CE5-25F4-E290-2F080FA4B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61076-EC39-2F69-5C6A-9154B750180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9775-BADA-013D-F118-990A5BB5407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13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7E16-580D-8950-667F-9381BBE3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54544"/>
            <a:ext cx="7143750" cy="498598"/>
          </a:xfrm>
        </p:spPr>
        <p:txBody>
          <a:bodyPr/>
          <a:lstStyle/>
          <a:p>
            <a:r>
              <a:rPr lang="es-PE" err="1"/>
              <a:t>The</a:t>
            </a:r>
            <a:r>
              <a:rPr lang="es-PE"/>
              <a:t> </a:t>
            </a:r>
            <a:r>
              <a:rPr lang="es-PE" err="1"/>
              <a:t>Challenge</a:t>
            </a:r>
            <a:endParaRPr lang="en-CA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DB69A-3C62-026F-8285-AFA39BD8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746353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A05EC-6FE1-02BD-4308-11F2E246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4C3D7-0C4C-956B-50BC-513E9E631030}"/>
              </a:ext>
            </a:extLst>
          </p:cNvPr>
          <p:cNvSpPr txBox="1"/>
          <p:nvPr/>
        </p:nvSpPr>
        <p:spPr>
          <a:xfrm>
            <a:off x="640079" y="1512233"/>
            <a:ext cx="9226591" cy="66501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CA" sz="2000">
                <a:solidFill>
                  <a:schemeClr val="tx1"/>
                </a:solidFill>
              </a:rPr>
              <a:t>How can </a:t>
            </a:r>
            <a:r>
              <a:rPr lang="en-CA" sz="2000" err="1">
                <a:solidFill>
                  <a:schemeClr val="tx1"/>
                </a:solidFill>
              </a:rPr>
              <a:t>AMF1</a:t>
            </a:r>
            <a:r>
              <a:rPr lang="en-CA" sz="2000">
                <a:solidFill>
                  <a:schemeClr val="tx1"/>
                </a:solidFill>
              </a:rPr>
              <a:t> use Gen AI to meet fan expectations, boost merchandise sales, and strengthen its global brand through social media and lifestyle branding?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AAD4B-EC53-2C9F-49CF-AE0C5853328F}"/>
              </a:ext>
            </a:extLst>
          </p:cNvPr>
          <p:cNvSpPr txBox="1"/>
          <p:nvPr/>
        </p:nvSpPr>
        <p:spPr>
          <a:xfrm>
            <a:off x="1148899" y="2763982"/>
            <a:ext cx="761017" cy="440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7145B-BC34-51AF-5F74-B2A01675C349}"/>
              </a:ext>
            </a:extLst>
          </p:cNvPr>
          <p:cNvSpPr txBox="1"/>
          <p:nvPr/>
        </p:nvSpPr>
        <p:spPr>
          <a:xfrm>
            <a:off x="640079" y="4816542"/>
            <a:ext cx="9020115" cy="6469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sz="1600"/>
              <a:t>WITH MERCH ON THE RISE, </a:t>
            </a:r>
            <a:r>
              <a:rPr lang="en-CA" sz="1600" err="1"/>
              <a:t>AMF1</a:t>
            </a:r>
            <a:r>
              <a:rPr lang="en-CA" sz="1600"/>
              <a:t> CAN ELEVATE </a:t>
            </a:r>
            <a:r>
              <a:rPr lang="en-CA" sz="1600" b="1"/>
              <a:t>FAN ENGAGEMENT BY REWARDING AND PERSONALIZING EXPERIENCES</a:t>
            </a:r>
            <a:r>
              <a:rPr lang="en-CA" sz="1600"/>
              <a:t> ACROSS </a:t>
            </a:r>
            <a:r>
              <a:rPr lang="en-CA" sz="1600" b="1"/>
              <a:t>DIGITAL</a:t>
            </a:r>
            <a:r>
              <a:rPr lang="en-CA" sz="1600"/>
              <a:t> AND </a:t>
            </a:r>
            <a:r>
              <a:rPr lang="en-CA" sz="1600" b="1"/>
              <a:t>TRACKSIDE</a:t>
            </a:r>
            <a:r>
              <a:rPr lang="en-CA" sz="1600"/>
              <a:t> TOUCHPOINTS.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FFFD0-BBBE-8D3F-B52E-5BB3EAC670B3}"/>
              </a:ext>
            </a:extLst>
          </p:cNvPr>
          <p:cNvSpPr txBox="1"/>
          <p:nvPr/>
        </p:nvSpPr>
        <p:spPr>
          <a:xfrm>
            <a:off x="942422" y="3523108"/>
            <a:ext cx="967494" cy="843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Average fan age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111182-798D-996D-DE50-5BF96E45EEFD}"/>
              </a:ext>
            </a:extLst>
          </p:cNvPr>
          <p:cNvSpPr txBox="1"/>
          <p:nvPr/>
        </p:nvSpPr>
        <p:spPr>
          <a:xfrm>
            <a:off x="2723767" y="2763982"/>
            <a:ext cx="1086667" cy="646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42%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542FB-BA68-0C1A-BC98-FD71C9B5D6F3}"/>
              </a:ext>
            </a:extLst>
          </p:cNvPr>
          <p:cNvSpPr txBox="1"/>
          <p:nvPr/>
        </p:nvSpPr>
        <p:spPr>
          <a:xfrm>
            <a:off x="2665525" y="3523108"/>
            <a:ext cx="1144909" cy="646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of fans are female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06306-FC5B-BA92-89FD-73DDE2394FC8}"/>
              </a:ext>
            </a:extLst>
          </p:cNvPr>
          <p:cNvSpPr txBox="1"/>
          <p:nvPr/>
        </p:nvSpPr>
        <p:spPr>
          <a:xfrm>
            <a:off x="4624285" y="2782014"/>
            <a:ext cx="761017" cy="646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1/3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92FEB-1CC5-F2F5-9609-5078CB4E85ED}"/>
              </a:ext>
            </a:extLst>
          </p:cNvPr>
          <p:cNvSpPr txBox="1"/>
          <p:nvPr/>
        </p:nvSpPr>
        <p:spPr>
          <a:xfrm>
            <a:off x="4263932" y="3505075"/>
            <a:ext cx="1481721" cy="6650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joined in the last 5 years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74880-5722-9E3C-0715-D524D3272066}"/>
              </a:ext>
            </a:extLst>
          </p:cNvPr>
          <p:cNvSpPr txBox="1"/>
          <p:nvPr/>
        </p:nvSpPr>
        <p:spPr>
          <a:xfrm>
            <a:off x="6640177" y="2782014"/>
            <a:ext cx="761017" cy="533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1/3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7AAAAE-C14A-4BFD-7CD8-5FDA7585E20B}"/>
              </a:ext>
            </a:extLst>
          </p:cNvPr>
          <p:cNvSpPr txBox="1"/>
          <p:nvPr/>
        </p:nvSpPr>
        <p:spPr>
          <a:xfrm>
            <a:off x="6257543" y="3495791"/>
            <a:ext cx="1526287" cy="665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of TV viewers are under 35</a:t>
            </a: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6EFA-C1DF-A735-26CB-57CB3216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98598"/>
          </a:xfrm>
        </p:spPr>
        <p:txBody>
          <a:bodyPr/>
          <a:lstStyle/>
          <a:p>
            <a:r>
              <a:rPr lang="en-CA" sz="3600">
                <a:solidFill>
                  <a:schemeClr val="accent3"/>
                </a:solidFill>
              </a:rPr>
              <a:t>Two Fans</a:t>
            </a:r>
            <a:r>
              <a:rPr lang="en-CA" sz="3600"/>
              <a:t>, One Platform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01219-7E80-7846-2D28-E6D482BB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0F072-CD57-D2FD-8BB5-0E41E720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2C1B0-1A2D-4B34-C4CD-134B52B871F8}"/>
              </a:ext>
            </a:extLst>
          </p:cNvPr>
          <p:cNvSpPr txBox="1"/>
          <p:nvPr/>
        </p:nvSpPr>
        <p:spPr>
          <a:xfrm>
            <a:off x="640080" y="1458486"/>
            <a:ext cx="5164372" cy="4086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chemeClr val="tx1"/>
                </a:solidFill>
              </a:rPr>
              <a:t>REMOTE FAN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E01A3-FF1F-5DC0-EB4D-6E267CC1C0D0}"/>
              </a:ext>
            </a:extLst>
          </p:cNvPr>
          <p:cNvSpPr txBox="1"/>
          <p:nvPr/>
        </p:nvSpPr>
        <p:spPr>
          <a:xfrm>
            <a:off x="6387548" y="1458485"/>
            <a:ext cx="5164372" cy="4086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chemeClr val="tx1"/>
                </a:solidFill>
              </a:rPr>
              <a:t>ON-SITE FAN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EA44F-2C9F-6E39-036A-712574C2B33A}"/>
              </a:ext>
            </a:extLst>
          </p:cNvPr>
          <p:cNvSpPr txBox="1"/>
          <p:nvPr/>
        </p:nvSpPr>
        <p:spPr>
          <a:xfrm>
            <a:off x="1005840" y="5243320"/>
            <a:ext cx="4463767" cy="587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CA" sz="2000">
                <a:latin typeface="Baguet Script" panose="020F0502020204030204" pitchFamily="2" charset="0"/>
                <a:cs typeface="Dreaming Outloud Script Pro" panose="020F0502020204030204" pitchFamily="66" charset="0"/>
              </a:rPr>
              <a:t>“I might be far from the track, but I never miss a moment”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F4544-4A9F-A497-CE3C-C240EC0B0299}"/>
              </a:ext>
            </a:extLst>
          </p:cNvPr>
          <p:cNvSpPr txBox="1"/>
          <p:nvPr/>
        </p:nvSpPr>
        <p:spPr>
          <a:xfrm>
            <a:off x="6387548" y="5219759"/>
            <a:ext cx="5296304" cy="69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CA" sz="2000">
                <a:latin typeface="Baguet Script" panose="020F0502020204030204" pitchFamily="2" charset="0"/>
                <a:cs typeface="Dreaming Outloud Script Pro" panose="020F0502020204030204" pitchFamily="66" charset="0"/>
              </a:rPr>
              <a:t>“Being in the stands is electric. I just wish that energy lasted longer than one weekend”</a:t>
            </a:r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4CDF05D3-B94C-E16B-7627-E20ED0B60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48" y="2084200"/>
            <a:ext cx="1793066" cy="2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BE2D3D-4618-5320-5F74-CF565D1EF6AA}"/>
              </a:ext>
            </a:extLst>
          </p:cNvPr>
          <p:cNvSpPr txBox="1"/>
          <p:nvPr/>
        </p:nvSpPr>
        <p:spPr>
          <a:xfrm>
            <a:off x="2791002" y="2478389"/>
            <a:ext cx="2859171" cy="22927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Name</a:t>
            </a:r>
            <a:r>
              <a:rPr lang="es-PE" sz="1700">
                <a:solidFill>
                  <a:schemeClr val="tx1"/>
                </a:solidFill>
              </a:rPr>
              <a:t>: Lucía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>
                <a:solidFill>
                  <a:schemeClr val="tx1"/>
                </a:solidFill>
              </a:rPr>
              <a:t>Age: 24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Location</a:t>
            </a:r>
            <a:r>
              <a:rPr lang="es-PE" sz="1700">
                <a:solidFill>
                  <a:schemeClr val="tx1"/>
                </a:solidFill>
              </a:rPr>
              <a:t>: Argentina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700">
                <a:solidFill>
                  <a:schemeClr val="tx1"/>
                </a:solidFill>
              </a:rPr>
              <a:t>Follows </a:t>
            </a:r>
            <a:r>
              <a:rPr lang="en-CA" sz="1700" err="1">
                <a:solidFill>
                  <a:schemeClr val="tx1"/>
                </a:solidFill>
              </a:rPr>
              <a:t>AMF1</a:t>
            </a:r>
            <a:r>
              <a:rPr lang="en-CA" sz="1700">
                <a:solidFill>
                  <a:schemeClr val="tx1"/>
                </a:solidFill>
              </a:rPr>
              <a:t> via: Instagram, Twitter (X), TikTok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700">
              <a:solidFill>
                <a:schemeClr val="tx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1ABAD31-127F-EC26-8265-A47DD8F2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081506"/>
            <a:ext cx="1793066" cy="2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B19DD-8893-0713-2DF3-FF70CF7251E7}"/>
              </a:ext>
            </a:extLst>
          </p:cNvPr>
          <p:cNvSpPr txBox="1"/>
          <p:nvPr/>
        </p:nvSpPr>
        <p:spPr>
          <a:xfrm>
            <a:off x="8484394" y="2478389"/>
            <a:ext cx="2859171" cy="22927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Name</a:t>
            </a:r>
            <a:r>
              <a:rPr lang="es-PE" sz="1700">
                <a:solidFill>
                  <a:schemeClr val="tx1"/>
                </a:solidFill>
              </a:rPr>
              <a:t>: Julien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>
                <a:solidFill>
                  <a:schemeClr val="tx1"/>
                </a:solidFill>
              </a:rPr>
              <a:t>Age: 30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Location</a:t>
            </a:r>
            <a:r>
              <a:rPr lang="es-PE" sz="1700">
                <a:solidFill>
                  <a:schemeClr val="tx1"/>
                </a:solidFill>
              </a:rPr>
              <a:t>: </a:t>
            </a:r>
            <a:r>
              <a:rPr lang="es-PE" sz="1700" err="1">
                <a:solidFill>
                  <a:schemeClr val="tx1"/>
                </a:solidFill>
              </a:rPr>
              <a:t>Canada</a:t>
            </a:r>
            <a:endParaRPr lang="es-PE" sz="17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700">
                <a:solidFill>
                  <a:schemeClr val="tx1"/>
                </a:solidFill>
              </a:rPr>
              <a:t>Follows </a:t>
            </a:r>
            <a:r>
              <a:rPr lang="en-CA" sz="1700" err="1">
                <a:solidFill>
                  <a:schemeClr val="tx1"/>
                </a:solidFill>
              </a:rPr>
              <a:t>AMF1</a:t>
            </a:r>
            <a:r>
              <a:rPr lang="en-CA" sz="1700">
                <a:solidFill>
                  <a:schemeClr val="tx1"/>
                </a:solidFill>
              </a:rPr>
              <a:t> via: Instagram, YouTube, TikTok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1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9A14B-3235-51F2-EEE5-C6D7919B1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6E19E23-4FAA-2375-6B4F-0296ABCAE7B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0752" y="0"/>
            <a:ext cx="608076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8ACB29-E0BB-0429-2C00-5F404F04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126" y="1493253"/>
            <a:ext cx="4652347" cy="7325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I/AM PULSE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  <a:cs typeface="Arial"/>
              </a:rPr>
              <a:t>Powered by Gen-AI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B4AAD-68C0-1EFC-04A1-2B1DD045BB4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DE186-817D-1D6B-759D-ED6E48C83E3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  <a:cs typeface="Arial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109E4-36E6-3546-3FE7-CFF7BFB1B3AF}"/>
              </a:ext>
            </a:extLst>
          </p:cNvPr>
          <p:cNvSpPr txBox="1"/>
          <p:nvPr/>
        </p:nvSpPr>
        <p:spPr>
          <a:xfrm>
            <a:off x="6096000" y="2281746"/>
            <a:ext cx="5110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i="1">
                <a:solidFill>
                  <a:schemeClr val="accent3"/>
                </a:solidFill>
              </a:rPr>
              <a:t>Start your engine. </a:t>
            </a:r>
          </a:p>
          <a:p>
            <a:r>
              <a:rPr lang="en-CA" sz="2800" i="1">
                <a:solidFill>
                  <a:schemeClr val="accent3"/>
                </a:solidFill>
              </a:rPr>
              <a:t>Earn your experience.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0756D-F5AF-C1E0-7E7B-389DF11BA679}"/>
              </a:ext>
            </a:extLst>
          </p:cNvPr>
          <p:cNvSpPr txBox="1"/>
          <p:nvPr/>
        </p:nvSpPr>
        <p:spPr>
          <a:xfrm>
            <a:off x="6196994" y="3579126"/>
            <a:ext cx="4648479" cy="18047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CA" sz="2000">
                <a:effectLst/>
                <a:latin typeface="Calibri" panose="020F0502020204030204" pitchFamily="34" charset="0"/>
              </a:rPr>
              <a:t>A fan-centric app that </a:t>
            </a:r>
            <a:r>
              <a:rPr lang="en-CA" sz="2000" b="1">
                <a:effectLst/>
                <a:latin typeface="Calibri" panose="020F0502020204030204" pitchFamily="34" charset="0"/>
              </a:rPr>
              <a:t>rewards every interaction </a:t>
            </a:r>
            <a:r>
              <a:rPr lang="en-CA" sz="2000">
                <a:effectLst/>
                <a:latin typeface="Calibri" panose="020F0502020204030204" pitchFamily="34" charset="0"/>
              </a:rPr>
              <a:t>— from quizzes to merch to race attendance — with personalized experiences, exclusive drops, and a sense of belonging.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58792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C777-CBBE-C0AB-D8F3-05AC3A5D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68399"/>
            <a:ext cx="7143750" cy="498598"/>
          </a:xfrm>
        </p:spPr>
        <p:txBody>
          <a:bodyPr/>
          <a:lstStyle/>
          <a:p>
            <a:r>
              <a:rPr lang="es-PE" err="1"/>
              <a:t>HOW</a:t>
            </a:r>
            <a:r>
              <a:rPr lang="es-PE"/>
              <a:t> IT WORKS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05F10-E6E8-BFAD-B658-5B38D700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733923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54C4C-FDED-18AB-2370-D0D91A20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Arial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6DFF2-FE7F-E7D5-A945-C596CE3CA2F3}"/>
              </a:ext>
            </a:extLst>
          </p:cNvPr>
          <p:cNvSpPr txBox="1"/>
          <p:nvPr/>
        </p:nvSpPr>
        <p:spPr>
          <a:xfrm>
            <a:off x="822960" y="1740784"/>
            <a:ext cx="3804355" cy="204311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900" b="1">
                <a:effectLst/>
              </a:rPr>
              <a:t>FANS 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Register their tickets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Take in-app quizzes that reveal their 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Engage with </a:t>
            </a:r>
            <a:r>
              <a:rPr lang="en-CA" sz="1900" err="1"/>
              <a:t>AMF1</a:t>
            </a:r>
            <a:r>
              <a:rPr lang="en-CA" sz="1900"/>
              <a:t> content (watch, post, share)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40FD7-1356-F037-3F48-4E75C7DE50FB}"/>
              </a:ext>
            </a:extLst>
          </p:cNvPr>
          <p:cNvSpPr txBox="1"/>
          <p:nvPr/>
        </p:nvSpPr>
        <p:spPr>
          <a:xfrm>
            <a:off x="6073421" y="1902530"/>
            <a:ext cx="4130021" cy="17196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900" b="1">
                <a:effectLst/>
              </a:rPr>
              <a:t>IN RETURN: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Earn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Unlock rewards like exclusive drops or fan meetups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Get personalized merch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C7DA76-641F-0611-C0C4-D5D8B360D6D9}"/>
              </a:ext>
            </a:extLst>
          </p:cNvPr>
          <p:cNvSpPr/>
          <p:nvPr/>
        </p:nvSpPr>
        <p:spPr>
          <a:xfrm>
            <a:off x="4956230" y="2147485"/>
            <a:ext cx="788276" cy="122971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8A038-5AA5-6078-9D16-1141C0484BA0}"/>
              </a:ext>
            </a:extLst>
          </p:cNvPr>
          <p:cNvSpPr txBox="1"/>
          <p:nvPr/>
        </p:nvSpPr>
        <p:spPr>
          <a:xfrm>
            <a:off x="457200" y="4387039"/>
            <a:ext cx="59305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0">
                <a:effectLst/>
              </a:rPr>
              <a:t>Why this matters?</a:t>
            </a:r>
          </a:p>
          <a:p>
            <a:r>
              <a:rPr lang="en-CA" b="0" i="0">
                <a:effectLst/>
              </a:rPr>
              <a:t>✅Feel recognized and included</a:t>
            </a:r>
          </a:p>
          <a:p>
            <a:r>
              <a:rPr lang="en-CA"/>
              <a:t>✅Boost merch sales</a:t>
            </a:r>
          </a:p>
          <a:p>
            <a:r>
              <a:rPr lang="en-CA"/>
              <a:t>✅Builds a community that lasts beyond race day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76E386D-75CE-3743-6FDE-43F2B100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0" b="98145" l="6250" r="98926">
                        <a14:foregroundMark x1="83691" y1="13184" x2="83691" y2="13184"/>
                        <a14:foregroundMark x1="76660" y1="11719" x2="66797" y2="6445"/>
                        <a14:foregroundMark x1="38574" y1="47461" x2="49707" y2="60938"/>
                        <a14:foregroundMark x1="13965" y1="77246" x2="18652" y2="89551"/>
                        <a14:foregroundMark x1="17871" y1="77051" x2="16406" y2="69629"/>
                        <a14:foregroundMark x1="10840" y1="68457" x2="10254" y2="83984"/>
                        <a14:foregroundMark x1="6250" y1="75098" x2="15625" y2="98145"/>
                        <a14:foregroundMark x1="20313" y1="65430" x2="19727" y2="44141"/>
                        <a14:foregroundMark x1="19727" y1="44141" x2="26465" y2="64551"/>
                        <a14:foregroundMark x1="26465" y1="64551" x2="21191" y2="64355"/>
                        <a14:foregroundMark x1="19141" y1="69629" x2="31348" y2="63477"/>
                        <a14:foregroundMark x1="31836" y1="63477" x2="28320" y2="68457"/>
                        <a14:foregroundMark x1="43750" y1="62402" x2="51563" y2="62695"/>
                        <a14:foregroundMark x1="43164" y1="60742" x2="81250" y2="79980"/>
                        <a14:foregroundMark x1="81250" y1="79980" x2="82617" y2="87207"/>
                        <a14:foregroundMark x1="83496" y1="69531" x2="78418" y2="61816"/>
                        <a14:foregroundMark x1="71094" y1="95020" x2="98242" y2="81055"/>
                        <a14:foregroundMark x1="98242" y1="81055" x2="87891" y2="64648"/>
                        <a14:foregroundMark x1="87891" y1="64648" x2="70117" y2="84961"/>
                        <a14:foregroundMark x1="70117" y1="84961" x2="70996" y2="89355"/>
                        <a14:foregroundMark x1="94141" y1="51563" x2="98926" y2="55762"/>
                        <a14:foregroundMark x1="84082" y1="4883" x2="55859" y2="1855"/>
                        <a14:foregroundMark x1="55859" y1="1855" x2="77832" y2="1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92" y="3622150"/>
            <a:ext cx="3235850" cy="323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46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D38F-997B-520B-9CA4-87ED3E40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How I/AM Pulse Turns </a:t>
            </a:r>
            <a:r>
              <a:rPr lang="en-CA" sz="3000">
                <a:solidFill>
                  <a:schemeClr val="accent3"/>
                </a:solidFill>
              </a:rPr>
              <a:t>Engagement into Loyalty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AA409-8272-44B0-BE44-A39B5C92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43789-EB9E-DE4B-8055-69007BF6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Arial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2F756-DB31-02DD-AE9C-7329091FB996}"/>
              </a:ext>
            </a:extLst>
          </p:cNvPr>
          <p:cNvSpPr txBox="1"/>
          <p:nvPr/>
        </p:nvSpPr>
        <p:spPr>
          <a:xfrm>
            <a:off x="457200" y="1800092"/>
            <a:ext cx="2002221" cy="716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n-CA"/>
              <a:t>INTERACTION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CEAD1-7C7C-4B4B-A270-58D740317F6B}"/>
              </a:ext>
            </a:extLst>
          </p:cNvPr>
          <p:cNvSpPr txBox="1"/>
          <p:nvPr/>
        </p:nvSpPr>
        <p:spPr>
          <a:xfrm>
            <a:off x="2679073" y="1780023"/>
            <a:ext cx="2002221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effectLst/>
              </a:rPr>
              <a:t>DATA COLLECTED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D1559-DAA6-0C4A-8308-B86EADA7DE74}"/>
              </a:ext>
            </a:extLst>
          </p:cNvPr>
          <p:cNvSpPr txBox="1"/>
          <p:nvPr/>
        </p:nvSpPr>
        <p:spPr>
          <a:xfrm>
            <a:off x="4900946" y="1763653"/>
            <a:ext cx="2002221" cy="74914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CA" sz="1900" b="1">
                <a:effectLst/>
              </a:rPr>
              <a:t>GEN AI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27714-2FA6-344F-BD4F-9B7D010437D6}"/>
              </a:ext>
            </a:extLst>
          </p:cNvPr>
          <p:cNvSpPr txBox="1"/>
          <p:nvPr/>
        </p:nvSpPr>
        <p:spPr>
          <a:xfrm>
            <a:off x="7122819" y="1780023"/>
            <a:ext cx="2002221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effectLst/>
              </a:rPr>
              <a:t>POINTS EARNED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67A2C-1319-EE3F-6676-1EB45BE9CB46}"/>
              </a:ext>
            </a:extLst>
          </p:cNvPr>
          <p:cNvSpPr txBox="1"/>
          <p:nvPr/>
        </p:nvSpPr>
        <p:spPr>
          <a:xfrm>
            <a:off x="9344692" y="1780023"/>
            <a:ext cx="2002221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b="1"/>
              <a:t>TAILORED REWARDS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80F4A-4C50-F8F3-338D-CAE7061FEFC0}"/>
              </a:ext>
            </a:extLst>
          </p:cNvPr>
          <p:cNvSpPr txBox="1"/>
          <p:nvPr/>
        </p:nvSpPr>
        <p:spPr>
          <a:xfrm>
            <a:off x="1926574" y="5502068"/>
            <a:ext cx="8338852" cy="5876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From clicks to cheers — every action fuels personalization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392F-5C3B-DA40-CBFA-52BC6C3D67D9}"/>
              </a:ext>
            </a:extLst>
          </p:cNvPr>
          <p:cNvSpPr txBox="1"/>
          <p:nvPr/>
        </p:nvSpPr>
        <p:spPr>
          <a:xfrm>
            <a:off x="457199" y="2704109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Registering race tickets</a:t>
            </a:r>
          </a:p>
          <a:p>
            <a:pPr algn="ctr"/>
            <a:endParaRPr lang="en-CA"/>
          </a:p>
          <a:p>
            <a:pPr algn="ctr"/>
            <a:r>
              <a:rPr lang="en-CA"/>
              <a:t>Taking quizzes about interests</a:t>
            </a:r>
          </a:p>
          <a:p>
            <a:pPr algn="ctr"/>
            <a:endParaRPr lang="en-CA"/>
          </a:p>
          <a:p>
            <a:pPr algn="ctr"/>
            <a:r>
              <a:rPr lang="en-CA"/>
              <a:t>Sharing race-day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F59A68-EF9B-4694-C7EB-B47264F54881}"/>
              </a:ext>
            </a:extLst>
          </p:cNvPr>
          <p:cNvSpPr txBox="1"/>
          <p:nvPr/>
        </p:nvSpPr>
        <p:spPr>
          <a:xfrm>
            <a:off x="2679073" y="2704109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Fan preferences</a:t>
            </a:r>
          </a:p>
          <a:p>
            <a:pPr algn="ctr"/>
            <a:endParaRPr lang="en-CA"/>
          </a:p>
          <a:p>
            <a:pPr algn="ctr"/>
            <a:r>
              <a:rPr lang="en-CA"/>
              <a:t>Event </a:t>
            </a:r>
            <a:r>
              <a:rPr lang="en-CA" err="1"/>
              <a:t>activitiy</a:t>
            </a:r>
            <a:endParaRPr lang="en-CA"/>
          </a:p>
          <a:p>
            <a:pPr algn="ctr"/>
            <a:endParaRPr lang="en-CA"/>
          </a:p>
          <a:p>
            <a:pPr algn="ctr"/>
            <a:r>
              <a:rPr lang="en-CA"/>
              <a:t>Behaviour patterns across regions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8A630-8758-2FFB-8A4B-2C2D92FF1EB6}"/>
              </a:ext>
            </a:extLst>
          </p:cNvPr>
          <p:cNvSpPr txBox="1"/>
          <p:nvPr/>
        </p:nvSpPr>
        <p:spPr>
          <a:xfrm>
            <a:off x="4900945" y="2704108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AR try-ons before buying</a:t>
            </a:r>
          </a:p>
          <a:p>
            <a:pPr algn="ctr"/>
            <a:endParaRPr lang="es-PE"/>
          </a:p>
          <a:p>
            <a:pPr algn="ctr"/>
            <a:r>
              <a:rPr lang="es-PE" err="1"/>
              <a:t>Unlock</a:t>
            </a:r>
            <a:r>
              <a:rPr lang="es-PE"/>
              <a:t> </a:t>
            </a:r>
            <a:r>
              <a:rPr lang="es-PE" err="1"/>
              <a:t>trends</a:t>
            </a:r>
            <a:r>
              <a:rPr lang="es-PE"/>
              <a:t> </a:t>
            </a:r>
            <a:r>
              <a:rPr lang="es-PE" err="1"/>
              <a:t>across</a:t>
            </a:r>
            <a:r>
              <a:rPr lang="es-PE"/>
              <a:t> fan base</a:t>
            </a:r>
          </a:p>
          <a:p>
            <a:pPr algn="ctr"/>
            <a:endParaRPr lang="es-PE"/>
          </a:p>
          <a:p>
            <a:pPr algn="ctr"/>
            <a:r>
              <a:rPr lang="en-CA"/>
              <a:t>Suggest data-backed collabs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F0A09-2ED4-64E2-7EF4-EA6B93EAD3CC}"/>
              </a:ext>
            </a:extLst>
          </p:cNvPr>
          <p:cNvSpPr txBox="1"/>
          <p:nvPr/>
        </p:nvSpPr>
        <p:spPr>
          <a:xfrm>
            <a:off x="7122817" y="2755131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The more they participate, the more value they unlock</a:t>
            </a:r>
          </a:p>
          <a:p>
            <a:pPr algn="ctr"/>
            <a:endParaRPr lang="en-CA"/>
          </a:p>
          <a:p>
            <a:pPr algn="ctr"/>
            <a:r>
              <a:rPr lang="en-CA"/>
              <a:t>Fuel fan progression inside the app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91D79-806C-B0AA-9B36-5B437DE9A297}"/>
              </a:ext>
            </a:extLst>
          </p:cNvPr>
          <p:cNvSpPr txBox="1"/>
          <p:nvPr/>
        </p:nvSpPr>
        <p:spPr>
          <a:xfrm>
            <a:off x="9341493" y="2765821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Exclusive merch drops</a:t>
            </a:r>
          </a:p>
          <a:p>
            <a:pPr algn="ctr"/>
            <a:endParaRPr lang="en-CA"/>
          </a:p>
          <a:p>
            <a:pPr algn="ctr"/>
            <a:r>
              <a:rPr lang="en-CA"/>
              <a:t>Personalized items/content</a:t>
            </a:r>
          </a:p>
          <a:p>
            <a:pPr algn="ctr"/>
            <a:endParaRPr lang="en-CA"/>
          </a:p>
          <a:p>
            <a:pPr algn="ctr"/>
            <a:r>
              <a:rPr lang="es-PE" err="1"/>
              <a:t>Loot</a:t>
            </a:r>
            <a:r>
              <a:rPr lang="es-PE"/>
              <a:t> </a:t>
            </a:r>
            <a:r>
              <a:rPr lang="es-PE" err="1"/>
              <a:t>Crate</a:t>
            </a:r>
            <a:endParaRPr lang="es-PE"/>
          </a:p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4289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C3509-1B5E-51AC-2768-30E92A53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3692FF3E-61CB-EAB4-A061-E304DE385C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1176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09571-0FBF-ADF7-4BE6-EB830E624C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634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5B24D-37D9-4787-1860-A0D5543E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CD235-0A5A-86A9-9864-C53FCDCC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400799"/>
            <a:ext cx="365760" cy="228600"/>
          </a:xfrm>
        </p:spPr>
        <p:txBody>
          <a:bodyPr/>
          <a:lstStyle/>
          <a:p>
            <a:r>
              <a:rPr lang="en-US">
                <a:cs typeface="Arial"/>
              </a:rPr>
              <a:t>8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EDCB34E-34F5-1BD9-4827-3CE1601A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550" y="130070"/>
            <a:ext cx="4063066" cy="415498"/>
          </a:xfrm>
        </p:spPr>
        <p:txBody>
          <a:bodyPr/>
          <a:lstStyle/>
          <a:p>
            <a:r>
              <a:rPr lang="en-CA" sz="3000">
                <a:solidFill>
                  <a:schemeClr val="tx1"/>
                </a:solidFill>
                <a:cs typeface="Arial"/>
              </a:rPr>
              <a:t>APPLICATION DEMO</a:t>
            </a:r>
          </a:p>
        </p:txBody>
      </p:sp>
      <p:pic>
        <p:nvPicPr>
          <p:cNvPr id="14" name="Picture 13" descr="Samsung Galaxy S24 Ultra Front View Transparent 41329784 PNG">
            <a:extLst>
              <a:ext uri="{FF2B5EF4-FFF2-40B4-BE49-F238E27FC236}">
                <a16:creationId xmlns:a16="http://schemas.microsoft.com/office/drawing/2014/main" id="{FF104EC8-1EE8-98D8-CAD0-76E23102B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923" y="545069"/>
            <a:ext cx="6314573" cy="6314573"/>
          </a:xfrm>
          <a:prstGeom prst="rect">
            <a:avLst/>
          </a:prstGeom>
        </p:spPr>
      </p:pic>
      <p:pic>
        <p:nvPicPr>
          <p:cNvPr id="6" name="Final Aston Martin F1 IAM App MockUps">
            <a:hlinkClick r:id="" action="ppaction://media"/>
            <a:extLst>
              <a:ext uri="{FF2B5EF4-FFF2-40B4-BE49-F238E27FC236}">
                <a16:creationId xmlns:a16="http://schemas.microsoft.com/office/drawing/2014/main" id="{375F7798-89E8-141F-55EB-C7A037B971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46275" y="753812"/>
            <a:ext cx="2742502" cy="58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8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B3A06-C695-3DD9-9F4F-59FAA3BC7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6937-C42F-9201-9D9A-AD1456EB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APPLICATION MOCK-UP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8325C-E29C-EC08-AF9A-7778D0D6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624D-309C-71ED-3919-D88B2A20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7BCE11C1-34F4-5F35-1B66-F2F370BC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05" t="909" r="-688" b="40"/>
          <a:stretch>
            <a:fillRect/>
          </a:stretch>
        </p:blipFill>
        <p:spPr>
          <a:xfrm>
            <a:off x="218511" y="1346212"/>
            <a:ext cx="1728869" cy="3685671"/>
          </a:xfrm>
          <a:prstGeom prst="rect">
            <a:avLst/>
          </a:prstGeom>
        </p:spPr>
      </p:pic>
      <p:pic>
        <p:nvPicPr>
          <p:cNvPr id="6" name="Picture 5" descr="A screen shot of a phone&#10;&#10;AI-generated content may be incorrect.">
            <a:extLst>
              <a:ext uri="{FF2B5EF4-FFF2-40B4-BE49-F238E27FC236}">
                <a16:creationId xmlns:a16="http://schemas.microsoft.com/office/drawing/2014/main" id="{C86F3416-5645-F5D3-5ABD-8FAE5F5A7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157" y="1340995"/>
            <a:ext cx="1738703" cy="3688829"/>
          </a:xfrm>
          <a:prstGeom prst="rect">
            <a:avLst/>
          </a:prstGeom>
        </p:spPr>
      </p:pic>
      <p:pic>
        <p:nvPicPr>
          <p:cNvPr id="8" name="Picture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B31D2D0-C8BC-74DE-E6EF-EBFC10A863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54" t="819" r="5206" b="1321"/>
          <a:stretch>
            <a:fillRect/>
          </a:stretch>
        </p:blipFill>
        <p:spPr>
          <a:xfrm>
            <a:off x="4182042" y="1342052"/>
            <a:ext cx="1649210" cy="3692696"/>
          </a:xfrm>
          <a:prstGeom prst="rect">
            <a:avLst/>
          </a:prstGeom>
        </p:spPr>
      </p:pic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A8F5D6A-590A-C594-4D3A-D4910C850A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39" t="1453" r="4582" b="2896"/>
          <a:stretch>
            <a:fillRect/>
          </a:stretch>
        </p:blipFill>
        <p:spPr>
          <a:xfrm>
            <a:off x="6090801" y="1311452"/>
            <a:ext cx="1669597" cy="3718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21FEC4-61C3-7401-B5B4-0D2C132D75A3}"/>
              </a:ext>
            </a:extLst>
          </p:cNvPr>
          <p:cNvSpPr txBox="1"/>
          <p:nvPr/>
        </p:nvSpPr>
        <p:spPr>
          <a:xfrm>
            <a:off x="639033" y="5194371"/>
            <a:ext cx="1099030" cy="281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b="1">
                <a:cs typeface="Arial"/>
              </a:rPr>
              <a:t>Sign-up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3D8CDE-DA9D-6C33-11FC-506BFE3DBE2A}"/>
              </a:ext>
            </a:extLst>
          </p:cNvPr>
          <p:cNvSpPr txBox="1"/>
          <p:nvPr/>
        </p:nvSpPr>
        <p:spPr>
          <a:xfrm>
            <a:off x="2487819" y="5194370"/>
            <a:ext cx="1099030" cy="5858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b="1">
                <a:cs typeface="Arial"/>
              </a:rPr>
              <a:t>Register Ticket</a:t>
            </a:r>
            <a:endParaRPr lang="en-US">
              <a:cs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9EC5E-4369-3FBF-AAA6-B866C0F6A09E}"/>
              </a:ext>
            </a:extLst>
          </p:cNvPr>
          <p:cNvSpPr txBox="1"/>
          <p:nvPr/>
        </p:nvSpPr>
        <p:spPr>
          <a:xfrm>
            <a:off x="4336605" y="5181877"/>
            <a:ext cx="1099030" cy="5858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b="1">
                <a:cs typeface="Arial"/>
              </a:rPr>
              <a:t>Quiz Page 1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8158C-30E4-116D-C54E-CA6535F3B0C9}"/>
              </a:ext>
            </a:extLst>
          </p:cNvPr>
          <p:cNvSpPr txBox="1"/>
          <p:nvPr/>
        </p:nvSpPr>
        <p:spPr>
          <a:xfrm>
            <a:off x="6347785" y="5156893"/>
            <a:ext cx="1099030" cy="5858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b="1">
                <a:cs typeface="Arial"/>
              </a:rPr>
              <a:t>Quiz Page 2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3BD996-1C23-03BB-8F68-9D1C9B027160}"/>
              </a:ext>
            </a:extLst>
          </p:cNvPr>
          <p:cNvSpPr txBox="1"/>
          <p:nvPr/>
        </p:nvSpPr>
        <p:spPr>
          <a:xfrm>
            <a:off x="8421424" y="5156893"/>
            <a:ext cx="1099030" cy="5858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b="1">
                <a:cs typeface="Arial"/>
              </a:rPr>
              <a:t>Profile Page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DDEBD-D703-2759-A885-9E1193D7D195}"/>
              </a:ext>
            </a:extLst>
          </p:cNvPr>
          <p:cNvSpPr txBox="1"/>
          <p:nvPr/>
        </p:nvSpPr>
        <p:spPr>
          <a:xfrm>
            <a:off x="10345161" y="5156892"/>
            <a:ext cx="1099030" cy="5858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b="1" dirty="0">
                <a:cs typeface="Arial"/>
              </a:rPr>
              <a:t>Buy Merch</a:t>
            </a:r>
          </a:p>
        </p:txBody>
      </p:sp>
      <p:pic>
        <p:nvPicPr>
          <p:cNvPr id="11" name="Picture 10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D30AE1AB-E2EE-A601-5F86-9121B434D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032" y="1302361"/>
            <a:ext cx="1715966" cy="3760910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7BDD4458-9F62-FB4E-5B00-7FC271CB6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7531" y="1264994"/>
            <a:ext cx="1776047" cy="37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840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2_Cognizant_2024" id="{4DB496B1-E6EF-4CBE-9AD1-A2CF8C63C2B7}" vid="{BB4BE9A0-A680-4A25-9195-1AF5CFB8503C}"/>
    </a:ext>
  </a:extLst>
</a:theme>
</file>

<file path=ppt/theme/theme2.xml><?xml version="1.0" encoding="utf-8"?>
<a:theme xmlns:a="http://schemas.openxmlformats.org/drawingml/2006/main" name="1_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Cognizant Template_050724" id="{C1B033C1-85B7-3E47-8994-FF1DC6832B84}" vid="{4D3C0B2F-632F-2048-AC7B-86D95E6BA5B4}"/>
    </a:ext>
  </a:extLst>
</a:theme>
</file>

<file path=ppt/theme/theme3.xml><?xml version="1.0" encoding="utf-8"?>
<a:theme xmlns:a="http://schemas.openxmlformats.org/drawingml/2006/main" name="2_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2_Cognizant_2024" id="{4DB496B1-E6EF-4CBE-9AD1-A2CF8C63C2B7}" vid="{BB4BE9A0-A680-4A25-9195-1AF5CFB8503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E0BD55F83694FA74DEE2683015D16" ma:contentTypeVersion="6" ma:contentTypeDescription="Create a new document." ma:contentTypeScope="" ma:versionID="297b0489a3b51d03064b8955f76ad542">
  <xsd:schema xmlns:xsd="http://www.w3.org/2001/XMLSchema" xmlns:xs="http://www.w3.org/2001/XMLSchema" xmlns:p="http://schemas.microsoft.com/office/2006/metadata/properties" xmlns:ns3="5ea1cf92-f4d3-4681-967b-4c618b443702" targetNamespace="http://schemas.microsoft.com/office/2006/metadata/properties" ma:root="true" ma:fieldsID="311430d5b06ca95ba3d12a0a87f5b3e4" ns3:_="">
    <xsd:import namespace="5ea1cf92-f4d3-4681-967b-4c618b44370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a1cf92-f4d3-4681-967b-4c618b44370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ea1cf92-f4d3-4681-967b-4c618b443702" xsi:nil="true"/>
  </documentManagement>
</p:properties>
</file>

<file path=customXml/itemProps1.xml><?xml version="1.0" encoding="utf-8"?>
<ds:datastoreItem xmlns:ds="http://schemas.openxmlformats.org/officeDocument/2006/customXml" ds:itemID="{733C95BE-7ACF-421E-A9D8-F492FAD10443}">
  <ds:schemaRefs>
    <ds:schemaRef ds:uri="5ea1cf92-f4d3-4681-967b-4c618b4437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2CCE43D-05C3-4BA2-B67D-7C3B2EE034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E4C418-C18C-4409-9AF4-4F36E45CC76A}">
  <ds:schemaRefs>
    <ds:schemaRef ds:uri="5ea1cf92-f4d3-4681-967b-4c618b4437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Cognizant_2024</vt:lpstr>
      <vt:lpstr>1_Cognizant_2024</vt:lpstr>
      <vt:lpstr>2_Cognizant_2024</vt:lpstr>
      <vt:lpstr>Cognizant and  Aston Martin Formula 1  Gen-AI idea-thon</vt:lpstr>
      <vt:lpstr>Agenda</vt:lpstr>
      <vt:lpstr>The Challenge</vt:lpstr>
      <vt:lpstr>Two Fans, One Platform</vt:lpstr>
      <vt:lpstr>I/AM PULSE Powered by Gen-AI</vt:lpstr>
      <vt:lpstr>HOW IT WORKS</vt:lpstr>
      <vt:lpstr>How I/AM Pulse Turns Engagement into Loyalty</vt:lpstr>
      <vt:lpstr>APPLICATION DEMO</vt:lpstr>
      <vt:lpstr>APPLICATION MOCK-UP</vt:lpstr>
      <vt:lpstr>LOYALTY TIERS</vt:lpstr>
      <vt:lpstr>SOCIAL ACTIVATION STRATEGY</vt:lpstr>
      <vt:lpstr>Business &amp; Market Impact</vt:lpstr>
      <vt:lpstr>FEASIBILITY &amp; ROADMAP</vt:lpstr>
      <vt:lpstr>ELEVATOR PITCH: I/AM PULSE</vt:lpstr>
      <vt:lpstr>Q&amp;A</vt:lpstr>
      <vt:lpstr>Appendix</vt:lpstr>
      <vt:lpstr>Estimated Fanbase Growth Projections by Strategy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Outreach activtions</dc:title>
  <dc:creator>Woods, Janet (Cognizant)</dc:creator>
  <cp:revision>55</cp:revision>
  <dcterms:created xsi:type="dcterms:W3CDTF">2024-02-26T22:32:57Z</dcterms:created>
  <dcterms:modified xsi:type="dcterms:W3CDTF">2025-06-10T21:59:42Z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0x010100AF3E0BD55F83694FA74DEE2683015D16</vt:lpwstr>
  </property>
  <property fmtid="{D5CDD505-2E9C-101B-9397-08002B2CF9AE}" pid="3" name="MediaServiceImageTags">
    <vt:lpwstr/>
  </property>
</Properties>
</file>